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03120"/>
            <a:ext cx="105156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>
                <a:solidFill>
                  <a:srgbClr val="0B3D6B"/>
                </a:solidFill>
                <a:latin typeface="微软雅黑"/>
                <a:ea typeface="微软雅黑"/>
              </a:rPr>
              <a:t>中国主要大模型公司海外业务
与产品布局研究</a:t>
            </a:r>
          </a:p>
          <a:p>
            <a:pPr>
              <a:spcBef>
                <a:spcPts val="1800"/>
              </a:spcBef>
            </a:pPr>
            <a:r>
              <a:rPr sz="1600" b="0">
                <a:solidFill>
                  <a:srgbClr val="14538A"/>
                </a:solidFill>
                <a:latin typeface="微软雅黑"/>
                <a:ea typeface="微软雅黑"/>
              </a:rPr>
              <a:t>月之暗面（Moonshot AI）· DeepSeek · 智谱（Z.ai）· MiniMax · 阶跃星辰（StepFun）· 零一万物（01.AI）</a:t>
            </a:r>
          </a:p>
          <a:p>
            <a:pPr>
              <a:spcBef>
                <a:spcPts val="3000"/>
              </a:spcBef>
            </a:pPr>
            <a:r>
              <a:rPr sz="1200" b="0">
                <a:solidFill>
                  <a:srgbClr val="666666"/>
                </a:solidFill>
                <a:latin typeface="微软雅黑"/>
                <a:ea typeface="微软雅黑"/>
              </a:rPr>
              <a:t>报告日期：2026年8月  ｜  受众：AI产业投资人及出海企业决策者</a:t>
            </a:r>
          </a:p>
          <a:p>
            <a:pPr>
              <a:spcBef>
                <a:spcPts val="600"/>
              </a:spcBef>
            </a:pPr>
            <a:r>
              <a:rPr sz="1050" b="0">
                <a:solidFill>
                  <a:srgbClr val="666666"/>
                </a:solidFill>
                <a:latin typeface="微软雅黑"/>
                <a:ea typeface="微软雅黑"/>
              </a:rPr>
              <a:t>数据截至2026年8月上旬；未公开数据标注“未披露”；本报告不构成投资建议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第二章 2.2 公司要点 ｜ MiniMax</a:t>
            </a:r>
          </a:p>
          <a:p>
            <a:r>
              <a:rPr sz="1100" b="0">
                <a:solidFill>
                  <a:srgbClr val="666666"/>
                </a:solidFill>
                <a:latin typeface="微软雅黑"/>
                <a:ea typeface="微软雅黑"/>
              </a:rPr>
              <a:t>C端出海最深｜海外收入占比最高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基本面：上海，2021-12 成立；创始人闫俊杰（前商汤副总裁）；员工 415（2025 招股书）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资本化：2026-01-09 港股上市（0100.HK），发行估值约 $6.5B、首日 +109%、市值一度 $11.5B；2026-07 拟募约 $2B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营收：FY2025 $79.04M（+158.9%）；C端产品 $53.1M（67.2%）、开放平台/企业 $26.0M；海外收入占比 &gt;70%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产品：Talkie（陪伴社交，海外）/星野、Hailuo AI（视频，累计生成超 6 亿条）、H3、MiniMax Agent、MiniMax Code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海外：Talkie 全球陪伴 AI 下载前三（MAU 峰值超 2900 万）；Hailuo 进入 a16z Top 100 GenAI Apps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B03030"/>
                </a:solidFill>
                <a:latin typeface="微软雅黑"/>
                <a:ea typeface="微软雅黑"/>
              </a:rPr>
              <a:t>风险：好莱坞三大片厂版权诉讼（2025-09，索赔 7500 万美元）；美区监管（FTC 6(b)、加州 SB 243）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第二章 2.2 公司要点 ｜ 阶跃星辰 StepFun</a:t>
            </a:r>
          </a:p>
          <a:p>
            <a:r>
              <a:rPr sz="1100" b="0">
                <a:solidFill>
                  <a:srgbClr val="666666"/>
                </a:solidFill>
                <a:latin typeface="微软雅黑"/>
                <a:ea typeface="微软雅黑"/>
              </a:rPr>
              <a:t>AI+终端｜多模态开源激进派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基本面：上海，2023-04 成立；CEO 姜大昕（前微软全球副总裁）；2026-01 印奇任董事长；员工 400+（研发 80%+）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融资：B+ 轮超 50 亿元（2026-01，刷新行业纪录）；Pre-IPO 估值 40–60 亿美元（HKIC 入股）；IPO 目标 100 亿美元、2026 年内递表港股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营收：2025 年近 5 亿元；2026E 约 12 亿元；未披露海外收入占比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产品：Step 3/3.5/3.7 Flash（Apache 2.0 开源）、Step-Video-T2V、Step-Audio、Step Edge 端侧、STEPX Neo 智能体手机、AgentOS 智能座舱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终端：手机装机超 4200 万台（OPPO/荣耀等）；吉利银河 M9 智能座舱随车出海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海外：国际站设新加坡、服务器在美国；OpenRouter 上 Step 3.7 Flash 累计处理超 1.91 万亿 tokens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第二章 2.2 公司要点 ｜ 零一万物 01.AI</a:t>
            </a:r>
          </a:p>
          <a:p>
            <a:r>
              <a:rPr sz="1100" b="0">
                <a:solidFill>
                  <a:srgbClr val="666666"/>
                </a:solidFill>
                <a:latin typeface="微软雅黑"/>
                <a:ea typeface="微软雅黑"/>
              </a:rPr>
              <a:t>从基座模型到“中国 Palantir”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基本面：北京，2023-05 成立；创始人李开复；员工约 240（2026-07）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转型：2025-01 放弃万亿参数基座预训练、与阿里云成立联合实验室，All in ToB（Yi-Lightning 为最后一代自研基座）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营收：2025 年经审计 2.5 亿元、订单 5 亿元；2026-05 锁定订单超 15 亿（近半为可重复 ARR）；海外占比约 50%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产品：PopAi（海外生产力工具，用户近千万）、万智企业大模型平台、万策决策中枢（老板AI/销冠AI/投资官AI）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海外战略：主权 AI 聚焦“一带一路”——哈萨克斯坦 Q.AI 合资、泰国正大万蜂智能、推进沙特/卡塔尔；明确回避美国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资本化：Pre-IPO 推进中，目标 2027 年赴港上市（拆除红筹架构）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第三章 产品矩阵与开源策略 ｜ 3.1 开源模型与许可证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0040" y="1188720"/>
          <a:ext cx="1156716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0"/>
                <a:gridCol w="3108960"/>
                <a:gridCol w="2743200"/>
                <a:gridCol w="461772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公司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代表开源模型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许可证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备注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DeepSeek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V3/R1/V3.2/V4-Pro(1.6T)/V4-Flash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MIT（全系）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1M 上下文；V4 为纯文本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月之暗面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K2 系列(1T)/K3(2.8T)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K2 为 Modified MIT；K3 自定义 Kimi K3 License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K2 标注门槛；K3 设 MaaS 营收 $2000万 签约门槛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智谱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GLM-4.5/4.6/4.7/5(744B)/5.2(753B)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MIT（2025-07 起全系）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GLM-5.2 1M 上下文；AutoGLM 2.0 全量开源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MiniMax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M2/M2.5(230B)/M3(427B)/H3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M2/M2.5 为 MIT；M2.7/H3 限制性社区许可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H3 商用限年收入&lt;$20M，且排除美欧英韩部署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阶跃星辰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Step 3(321B)/3.5/3.7 Flash；Step-Video-T2V；Step-Audio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多为 Apache 2.0；Step-Video-T2V 为 MIT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开源节奏激进，训练框架 Steptron 亦开源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零一万物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Yi/Yi-1.5/Yi-Coder/Yi-VL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Apache 2.0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已基本退出前沿模型；Yi-X1/Yi-2 核实无发布记录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457200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000" b="1">
                <a:solidFill>
                  <a:srgbClr val="14538A"/>
                </a:solidFill>
                <a:latin typeface="微软雅黑"/>
                <a:ea typeface="微软雅黑"/>
              </a:rPr>
              <a:t>许可证趋势：从“完全开放”（MIT/Apache 2.0）走向“开放权重+商业授权”双轨——K3 首创 MaaS 签约门槛、MiniMax 排除美欧英韩，出海企业须逐条审阅许可证的商业与地域限制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第三章 3.2 闭源模型与旗舰产品形态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50" b="0">
                <a:solidFill>
                  <a:srgbClr val="1A1A1A"/>
                </a:solidFill>
                <a:latin typeface="微软雅黑"/>
                <a:ea typeface="微软雅黑"/>
              </a:rPr>
              <a:t>DeepSeek：API 模型 V4-Pro/V4-Flash；App 与网页免费开放；无独立 C 端付费订阅</a:t>
            </a:r>
          </a:p>
          <a:p>
            <a:pPr>
              <a:spcAft>
                <a:spcPts val="400"/>
              </a:spcAft>
            </a:pPr>
            <a:r>
              <a:rPr sz="1150" b="0">
                <a:solidFill>
                  <a:srgbClr val="1A1A1A"/>
                </a:solidFill>
                <a:latin typeface="微软雅黑"/>
                <a:ea typeface="微软雅黑"/>
              </a:rPr>
              <a:t>月之暗面：Kimi 助手（Web/App/桌面/扩展）、Kimi Code(~$19/月)、Kimi Work、Kimi Claw(云端Agent)；Agent Swarm(K2.6 可编排 300 子Agent)；订阅 $19–199/月</a:t>
            </a:r>
          </a:p>
          <a:p>
            <a:pPr>
              <a:spcAft>
                <a:spcPts val="400"/>
              </a:spcAft>
            </a:pPr>
            <a:r>
              <a:rPr sz="1150" b="0">
                <a:solidFill>
                  <a:srgbClr val="1A1A1A"/>
                </a:solidFill>
                <a:latin typeface="微软雅黑"/>
                <a:ea typeface="微软雅黑"/>
              </a:rPr>
              <a:t>智谱：GLM-5.2（旗舰）、GLM-5V-Turbo（多模态）、AutoGLM 2.0（云端智能体，操作 50+ App）、GLM Coding Plan($3/月起)；海外 chat.z.ai</a:t>
            </a:r>
          </a:p>
          <a:p>
            <a:pPr>
              <a:spcAft>
                <a:spcPts val="400"/>
              </a:spcAft>
            </a:pPr>
            <a:r>
              <a:rPr sz="1150" b="0">
                <a:solidFill>
                  <a:srgbClr val="1A1A1A"/>
                </a:solidFill>
                <a:latin typeface="微软雅黑"/>
                <a:ea typeface="微软雅黑"/>
              </a:rPr>
              <a:t>MiniMax：Talkie（陪伴社交）/星野、Hailuo AI（视频生成）、H3、MiniMax Agent、MiniMax Code；Token Plan $20–120/月</a:t>
            </a:r>
          </a:p>
          <a:p>
            <a:pPr>
              <a:spcAft>
                <a:spcPts val="400"/>
              </a:spcAft>
            </a:pPr>
            <a:r>
              <a:rPr sz="1150" b="0">
                <a:solidFill>
                  <a:srgbClr val="1A1A1A"/>
                </a:solidFill>
                <a:latin typeface="微软雅黑"/>
                <a:ea typeface="微软雅黑"/>
              </a:rPr>
              <a:t>阶跃星辰：Step-2（万亿参数）、Step-1o 系列（端到端三模态）、Step Edge（端侧）、Step AOS/Amoo（智能体OS）、STEPX Neo 智能体手机；Step Plan $6.99–99/月</a:t>
            </a:r>
          </a:p>
          <a:p>
            <a:pPr>
              <a:spcAft>
                <a:spcPts val="400"/>
              </a:spcAft>
            </a:pPr>
            <a:r>
              <a:rPr sz="1150" b="0">
                <a:solidFill>
                  <a:srgbClr val="1A1A1A"/>
                </a:solidFill>
                <a:latin typeface="微软雅黑"/>
                <a:ea typeface="微软雅黑"/>
              </a:rPr>
              <a:t>零一万物：PopAi（海外，用户近千万）、万智企业大模型平台、万策决策中枢（老板AI/销冠AI/投资官AI）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第三章 3.3 社区运营与开源商业模式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社区运营（2026-08 实测/官方）：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DeepSeek-V3 GitHub 超 17 万 stars；V4-Pro HuggingFace 超 500 万下载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月之暗面 K3 HF 超 112 万下载（发布约两周）；K2 曾登顶 LMArena 开源榜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智谱 GLM 家族官方称全球累计下载超 4000 万次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阶跃 Step 3.5 Flash 上线一月 HF 超 30 万下载、OpenRouter 全球调用登顶；Step 3.7 Flash 累计处理 1.91 万亿 tokens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MiniMax HF 组织 7.9K followers；零一万物 Yi 系列 GitHub 约 7.8K stars（量级偏低）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开源商业模式：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① API 按 token 收费（均有国际定价）② 云伙伴托管/生态分成（AWS/Azure/NVIDIA NIM/OpenRouter/Fireworks/Together/Groq）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③ 企业私有化部署与模型定制（智谱本地化部署占收入 73.7%、阶跃端侧 License）④ 开源权重“政策免疫”——可自托管绕过实体清单/API 封锁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第四章 海外 API 端点与部署方案 ｜ 4.1-4.2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0040" y="1188720"/>
          <a:ext cx="11567160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2926080"/>
                <a:gridCol w="4297680"/>
                <a:gridCol w="3337560"/>
              </a:tblGrid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8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公司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海外 API 端点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运营实体 / 数据位置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中国端点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DeepSeek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api.deepseek.com（全球直连，无海外节点）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服务器位于杭州，数据存境内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同一端点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月之暗面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api.moonshot.ai/v1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新加坡 Moonshot AI PTE；底层位置未披露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api.moonshot.cn/v1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智谱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api.z.ai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新加坡 JINGSHENG HENGXING；零数据保留承诺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open.bigmodel.cn（约国际 50%）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MiniMax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api.minimax.io/v1 + /anthropic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新加坡 Nanonoble Pte. Ltd.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api.minimaxi.com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阶跃星辰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api-intl.stepfun.ai/v1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新加坡 SPARKLING AI；服务器在美国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api.stepfun.ai/v1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零一万物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无自有海外端点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依赖第三方（OpenRouter/Replicate）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platform.lingyiwanwu.com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4663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000" b="1">
                <a:solidFill>
                  <a:srgbClr val="14538A"/>
                </a:solidFill>
                <a:latin typeface="微软雅黑"/>
                <a:ea typeface="微软雅黑"/>
              </a:rPr>
              <a:t>云合作：DeepSeek 覆盖面最广（AWS Bedrock/Azure EU/Google Vertex/Groq/Cerebras 等）；MiniMax 明确上 AWS；智谱走 Google Cloud + OpenRouter；月之暗面 AWS Bedrock 法兰克福 + NVIDIA NIM + Cloudflare Workers AI；阶跃 NVIDIA NIM + SiliconFlow</a:t>
            </a:r>
          </a:p>
          <a:p>
            <a:pPr>
              <a:spcAft>
                <a:spcPts val="400"/>
              </a:spcAft>
            </a:pPr>
            <a:r>
              <a:rPr sz="1000" b="0">
                <a:solidFill>
                  <a:srgbClr val="1A1A1A"/>
                </a:solidFill>
                <a:latin typeface="微软雅黑"/>
                <a:ea typeface="微软雅黑"/>
              </a:rPr>
              <a:t>本地部署：六家均因开源权重支持自托管；月之暗面 K3 需 ≥64 加速卡/约 1.5TB 内存，门槛高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第四章 4.3 海外旗舰模型 API 定价（美元/百万 token）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63040" y="1234440"/>
          <a:ext cx="9235440" cy="3922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440"/>
                <a:gridCol w="3200400"/>
                <a:gridCol w="1828800"/>
                <a:gridCol w="1828800"/>
              </a:tblGrid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公司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模型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输入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输出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DeepSeek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V4-Pro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$0.435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$0.87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DeepSeek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V4-Flash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$0.14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$0.28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月之暗面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Kimi K3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$3.00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$15.00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月之暗面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Kimi K2.6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$0.95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$4.00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智谱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GLM-5.2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$1.40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$4.40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智谱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GLM-5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$1.00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$3.20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MiniMax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M3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$0.30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$1.20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阶跃星辰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Step 3.7 Flash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$0.20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$1.15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阶跃星辰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Step 3.5 Flash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$0.10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$0.30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对标:OpenAI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GPT-5.5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$5.00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$30.00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对标:Anthropic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Claude Sonnet 5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$3.00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$15.00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对标:Meta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Llama 5（托管）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$0.80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$2.40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51206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000" b="1">
                <a:solidFill>
                  <a:srgbClr val="14538A"/>
                </a:solidFill>
                <a:latin typeface="微软雅黑"/>
                <a:ea typeface="微软雅黑"/>
              </a:rPr>
              <a:t>中国旗舰输出定价约为 Anthropic/OpenAI 同级模型的 1/10–1/30（V4-Pro $0.87 vs GPT-5.5 $30）</a:t>
            </a:r>
          </a:p>
          <a:p>
            <a:pPr>
              <a:spcAft>
                <a:spcPts val="400"/>
              </a:spcAft>
            </a:pPr>
            <a:r>
              <a:rPr sz="1000" b="0">
                <a:solidFill>
                  <a:srgbClr val="1A1A1A"/>
                </a:solidFill>
                <a:latin typeface="微软雅黑"/>
                <a:ea typeface="微软雅黑"/>
              </a:rPr>
              <a:t>注意：推理模型（如 Kimi K3 始终开启推理）实际任务成本需按有效输出测算，名义低价≠实际低价；零一万物 Yi-Lightning(0.99元/百万token)为历史低价标杆但 API 业务已收缩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第四章 4.4 海外推理基础设施明细：自建还是公有云？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0040" y="1188720"/>
          <a:ext cx="11567160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3017520"/>
                <a:gridCol w="3017520"/>
                <a:gridCol w="4526280"/>
              </a:tblGrid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公司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海外推理情况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服务器/数据位置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形态与公有云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5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DeepSeek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未建设海外推理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中国大陆（隐私政策明示），无法选择美/欧数据中心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境内自建为主；AWS/Azure/Google Vertex/Groq/Cerebras 等第三方托管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5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月之暗面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官方未披露自建海外数据中心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未披露（存疑）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第三方公有云：AWS Bedrock(法兰克福)/Azure/NVIDIA NIM/Cloudflare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5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智谱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服务由新加坡提供（官方隐私政策）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新加坡（官方）；个别第三方称“默认中国基础设施”，存疑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云厂商未披露；Google Cloud 托管 GLM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5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MiniMax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海外推理跑在 AWS 上（最明确）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AWS 14 个区域（美/欧/亚太/南美）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第三方公有云 AWS（Bedrock 全托管 M2/M2.1/M2.5）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5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阶跃星辰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服务器位于美国（官方隐私政策）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美国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未披露自建/云；NVIDIA NIM/OpenRouter/SiliconFlow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5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零一万物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未建设海外推理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—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5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依赖 OpenRouter/Replicate/SiliconFlow 第三方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48920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000" b="1">
                <a:solidFill>
                  <a:srgbClr val="14538A"/>
                </a:solidFill>
                <a:latin typeface="微软雅黑"/>
                <a:ea typeface="微软雅黑"/>
              </a:rPr>
              <a:t>结论：仅 MiniMax 有明确可验证的海外推理公有云落点（AWS 14 区域）；DeepSeek/零一万物未建海外推理；智谱/阶跃以“运营实体+服务器承诺”处理数据主权，但云厂商未披露</a:t>
            </a:r>
          </a:p>
          <a:p>
            <a:pPr>
              <a:spcAft>
                <a:spcPts val="400"/>
              </a:spcAft>
            </a:pPr>
            <a:r>
              <a:rPr sz="1000" b="0">
                <a:solidFill>
                  <a:srgbClr val="1A1A1A"/>
                </a:solidFill>
                <a:latin typeface="微软雅黑"/>
                <a:ea typeface="微软雅黑"/>
              </a:rPr>
              <a:t>对出海企业：法律文本落点 ≠ 物理服务器落点，采购时须约定数据驻留区域 + 子处理商清单并实测验证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第五章 海外市场表现 ｜ 5.1 逐家表现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050" b="0">
                <a:solidFill>
                  <a:srgbClr val="1A1A1A"/>
                </a:solidFill>
                <a:latin typeface="微软雅黑"/>
                <a:ea typeface="微软雅黑"/>
              </a:rPr>
              <a:t>DeepSeek：2025-01 登顶 140 个市场 App Store；19 天 2300 万下载；2025 累计下载约 1.73 亿、MAU 峰值 1.3 亿（中国为主）；受封禁+话题退潮，海外 App 季度下载从 2025Q1 8300万 降至 2026Q1 1300万；但 Vercel token 占比 23%</a:t>
            </a:r>
          </a:p>
          <a:p>
            <a:pPr>
              <a:spcAft>
                <a:spcPts val="400"/>
              </a:spcAft>
            </a:pPr>
            <a:r>
              <a:rPr sz="1050" b="0">
                <a:solidFill>
                  <a:srgbClr val="1A1A1A"/>
                </a:solidFill>
                <a:latin typeface="微软雅黑"/>
                <a:ea typeface="微软雅黑"/>
              </a:rPr>
              <a:t>月之暗面：K3 发布周全球下载 93 万（+200%）、美国 8.6 万（+387%）；K2.5 后海外收入超国内；K2.6 曾为 OpenRouter 第二大常用模型</a:t>
            </a:r>
          </a:p>
          <a:p>
            <a:pPr>
              <a:spcAft>
                <a:spcPts val="400"/>
              </a:spcAft>
            </a:pPr>
            <a:r>
              <a:rPr sz="1050" b="0">
                <a:solidFill>
                  <a:srgbClr val="1A1A1A"/>
                </a:solidFill>
                <a:latin typeface="微软雅黑"/>
                <a:ea typeface="微软雅黑"/>
              </a:rPr>
              <a:t>智谱：海外约 10 万月活 API 用户、300 万免费聊天用户；GLM-4.6 后两个月海外付费用户增长 10 倍；GLM-5 曾居开源 LMArena 第一；收入以东南亚为主</a:t>
            </a:r>
          </a:p>
          <a:p>
            <a:pPr>
              <a:spcAft>
                <a:spcPts val="400"/>
              </a:spcAft>
            </a:pPr>
            <a:r>
              <a:rPr sz="1050" b="0">
                <a:solidFill>
                  <a:srgbClr val="1A1A1A"/>
                </a:solidFill>
                <a:latin typeface="微软雅黑"/>
                <a:ea typeface="微软雅黑"/>
              </a:rPr>
              <a:t>MiniMax：Talkie 全球陪伴 AI 下载前三（MAU 峰值超 2900 万）；Hailuo 累计生成超 6 亿条视频；FY2025 海外收入占比 &gt;70%</a:t>
            </a:r>
          </a:p>
          <a:p>
            <a:pPr>
              <a:spcAft>
                <a:spcPts val="400"/>
              </a:spcAft>
            </a:pPr>
            <a:r>
              <a:rPr sz="1050" b="0">
                <a:solidFill>
                  <a:srgbClr val="1A1A1A"/>
                </a:solidFill>
                <a:latin typeface="微软雅黑"/>
                <a:ea typeface="微软雅黑"/>
              </a:rPr>
              <a:t>阶跃星辰：Step 3.7 Flash 在 OpenRouter 累计处理 1.91 万亿 tokens；终端随吉利银河 M9 等出海</a:t>
            </a:r>
          </a:p>
          <a:p>
            <a:pPr>
              <a:spcAft>
                <a:spcPts val="400"/>
              </a:spcAft>
            </a:pPr>
            <a:r>
              <a:rPr sz="1050" b="0">
                <a:solidFill>
                  <a:srgbClr val="1A1A1A"/>
                </a:solidFill>
                <a:latin typeface="微软雅黑"/>
                <a:ea typeface="微软雅黑"/>
              </a:rPr>
              <a:t>零一万物：PopAi 高峰 ARR 近千万美元；主权 AI 落地哈萨克斯坦（Q.AI 合资、500 所学校试点）与泰国（正大万蜂智能）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执行摘要</a:t>
            </a:r>
          </a:p>
          <a:p>
            <a:r>
              <a:rPr sz="1100" b="0">
                <a:solidFill>
                  <a:srgbClr val="666666"/>
                </a:solidFill>
                <a:latin typeface="微软雅黑"/>
                <a:ea typeface="微软雅黑"/>
              </a:rPr>
              <a:t>中国大模型公司出海已从“零散尝试”进入“系统性布局”阶段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四条差异化路径：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开源技术派：DeepSeek、月之暗面 —— 开源权重 + MaaS API 获取全球开发者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开源+政企双轮：智谱 —— 海外品牌 Z.ai + 东南亚/中东本地化部署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C端消费出海：MiniMax —— Talkie 陪伴社交 + Hailuo 视频生成，海外收入占比 &gt;70%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主权AI与企业方案：零一万物（聚焦“一带一路”）；端侧+B端：阶跃星辰（手机/汽车终端）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关键数字：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MiniMax 海外收入占比 &gt;70%｜零一万物 ~50%｜月之暗面海外收入已超国内｜DeepSeek 占 Vercel 企业级 token 约23%｜智谱 11.6%（东南亚为主）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资本化进程：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智谱、MiniMax 已于 2026-01 港股上市；DeepSeek 完成约 $7.4B 融资、估值超 $500亿；月之暗面估值约 $350亿；阶跃星辰 Pre-IPO 40–60亿美元；零一万物目标 2027 赴港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B03030"/>
                </a:solidFill>
                <a:latin typeface="微软雅黑"/>
                <a:ea typeface="微软雅黑"/>
              </a:rPr>
              <a:t>核心风险：地缘政治（封禁/实体清单/版权诉讼）与数据合规（GDPR/数据出境）并存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第五章 5.2 与全球竞争对手的差距与定位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50" b="1">
                <a:solidFill>
                  <a:srgbClr val="0B3D6B"/>
                </a:solidFill>
                <a:latin typeface="微软雅黑"/>
                <a:ea typeface="微软雅黑"/>
              </a:rPr>
              <a:t>性能：中国开源模型在推理/编码/Agent 场景已进入全球第一梯队；但综合“多模态+Agent 稳定性”仍弱于 OpenAI/Anthropic 闭源旗舰</a:t>
            </a:r>
          </a:p>
          <a:p>
            <a:pPr lvl="1">
              <a:spcAft>
                <a:spcPts val="400"/>
              </a:spcAft>
            </a:pPr>
            <a:r>
              <a:rPr sz="1030" b="0">
                <a:solidFill>
                  <a:srgbClr val="1A1A1A"/>
                </a:solidFill>
                <a:latin typeface="微软雅黑"/>
                <a:ea typeface="微软雅黑"/>
              </a:rPr>
              <a:t>– 例：GLM-5.2 SWE-bench 自报 77.8% vs Claude Opus 4.6 约 80–81%</a:t>
            </a:r>
          </a:p>
          <a:p>
            <a:pPr>
              <a:spcAft>
                <a:spcPts val="400"/>
              </a:spcAft>
            </a:pPr>
            <a:r>
              <a:rPr sz="1150" b="1">
                <a:solidFill>
                  <a:srgbClr val="0B3D6B"/>
                </a:solidFill>
                <a:latin typeface="微软雅黑"/>
                <a:ea typeface="微软雅黑"/>
              </a:rPr>
              <a:t>生态：DeepSeek 第三方托管覆盖、Qwen 衍生模型超 18 万，证明开源影响力；但海外开发者信任受地缘与数据合规议题拖累</a:t>
            </a:r>
          </a:p>
          <a:p>
            <a:pPr lvl="1">
              <a:spcAft>
                <a:spcPts val="400"/>
              </a:spcAft>
            </a:pPr>
            <a:r>
              <a:rPr sz="1030" b="0">
                <a:solidFill>
                  <a:srgbClr val="1A1A1A"/>
                </a:solidFill>
                <a:latin typeface="微软雅黑"/>
                <a:ea typeface="微软雅黑"/>
              </a:rPr>
              <a:t>– 西方企业倾向通过 AWS/Azure/美国第三方托管使用，而非直连中国官方 API</a:t>
            </a:r>
          </a:p>
          <a:p>
            <a:pPr>
              <a:spcAft>
                <a:spcPts val="400"/>
              </a:spcAft>
            </a:pPr>
            <a:r>
              <a:rPr sz="1150" b="1">
                <a:solidFill>
                  <a:srgbClr val="0B3D6B"/>
                </a:solidFill>
                <a:latin typeface="微软雅黑"/>
                <a:ea typeface="微软雅黑"/>
              </a:rPr>
              <a:t>差异化：中国公司核心武器 = 性价比 + 开源 + 快速迭代</a:t>
            </a:r>
          </a:p>
          <a:p>
            <a:pPr lvl="1">
              <a:spcAft>
                <a:spcPts val="400"/>
              </a:spcAft>
            </a:pPr>
            <a:r>
              <a:rPr sz="1030" b="0">
                <a:solidFill>
                  <a:srgbClr val="1A1A1A"/>
                </a:solidFill>
                <a:latin typeface="微软雅黑"/>
                <a:ea typeface="微软雅黑"/>
              </a:rPr>
              <a:t>– 短板 = 数据主权信任 + 生态成熟度 + 地缘政治敞口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第六章 风险与合规挑战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050" b="1">
                <a:solidFill>
                  <a:srgbClr val="0B3D6B"/>
                </a:solidFill>
                <a:latin typeface="微软雅黑"/>
                <a:ea typeface="微软雅黑"/>
              </a:rPr>
              <a:t>6.1 地缘政治与出口管制：</a:t>
            </a:r>
          </a:p>
          <a:p>
            <a:pPr lvl="1">
              <a:spcAft>
                <a:spcPts val="400"/>
              </a:spcAft>
            </a:pPr>
            <a:r>
              <a:rPr sz="930" b="0">
                <a:solidFill>
                  <a:srgbClr val="1A1A1A"/>
                </a:solidFill>
                <a:latin typeface="微软雅黑"/>
                <a:ea typeface="微软雅黑"/>
              </a:rPr>
              <a:t>– 芯片管制：H100/Blackwell 禁售；H20 禁售-恢复反复、H200 名义放开但拒买；2026 年租赁价上涨约 40%</a:t>
            </a:r>
          </a:p>
          <a:p>
            <a:pPr lvl="1">
              <a:spcAft>
                <a:spcPts val="400"/>
              </a:spcAft>
            </a:pPr>
            <a:r>
              <a:rPr sz="930" b="0">
                <a:solidFill>
                  <a:srgbClr val="1A1A1A"/>
                </a:solidFill>
                <a:latin typeface="微软雅黑"/>
                <a:ea typeface="微软雅黑"/>
              </a:rPr>
              <a:t>– 模型层管制升级：美方开始将“模型权重/模型服务”纳入管制（Anthropic 前沿模型限流、中国拟对顶尖模型出境设限），2026-07 美方酝酿重启对华 AI 模型限制</a:t>
            </a:r>
          </a:p>
          <a:p>
            <a:pPr lvl="1">
              <a:spcAft>
                <a:spcPts val="400"/>
              </a:spcAft>
            </a:pPr>
            <a:r>
              <a:rPr sz="930" b="0">
                <a:solidFill>
                  <a:srgbClr val="1A1A1A"/>
                </a:solidFill>
                <a:latin typeface="微软雅黑"/>
                <a:ea typeface="微软雅黑"/>
              </a:rPr>
              <a:t>– 个案：智谱实体清单（2025-01）；DeepSeek 被 10+ 国家限制；MiniMax 好莱坞版权诉讼（索赔 7500 万美元）；月之暗面遭蒸馏指控</a:t>
            </a:r>
          </a:p>
          <a:p>
            <a:pPr>
              <a:spcAft>
                <a:spcPts val="400"/>
              </a:spcAft>
            </a:pPr>
            <a:r>
              <a:rPr sz="1050" b="1">
                <a:solidFill>
                  <a:srgbClr val="0B3D6B"/>
                </a:solidFill>
                <a:latin typeface="微软雅黑"/>
                <a:ea typeface="微软雅黑"/>
              </a:rPr>
              <a:t>6.2 数据合规：</a:t>
            </a:r>
          </a:p>
          <a:p>
            <a:pPr lvl="1">
              <a:spcAft>
                <a:spcPts val="400"/>
              </a:spcAft>
            </a:pPr>
            <a:r>
              <a:rPr sz="930" b="0">
                <a:solidFill>
                  <a:srgbClr val="1A1A1A"/>
                </a:solidFill>
                <a:latin typeface="微软雅黑"/>
                <a:ea typeface="微软雅黑"/>
              </a:rPr>
              <a:t>– 欧盟 AI Act（域外适用）+ GDPR：中国无充分性认定，柏林 DPA 认定 DeepSeek 向中国传数据不合法（2025-06）</a:t>
            </a:r>
          </a:p>
          <a:p>
            <a:pPr lvl="1">
              <a:spcAft>
                <a:spcPts val="400"/>
              </a:spcAft>
            </a:pPr>
            <a:r>
              <a:rPr sz="930" b="0">
                <a:solidFill>
                  <a:srgbClr val="1A1A1A"/>
                </a:solidFill>
                <a:latin typeface="微软雅黑"/>
                <a:ea typeface="微软雅黑"/>
              </a:rPr>
              <a:t>– 中东数据本地化与双重认证（中国 DSG + 中东 GCC），合规成本可占项目预算 25–28%</a:t>
            </a:r>
          </a:p>
          <a:p>
            <a:pPr lvl="1">
              <a:spcAft>
                <a:spcPts val="400"/>
              </a:spcAft>
            </a:pPr>
            <a:r>
              <a:rPr sz="930" b="0">
                <a:solidFill>
                  <a:srgbClr val="1A1A1A"/>
                </a:solidFill>
                <a:latin typeface="微软雅黑"/>
                <a:ea typeface="微软雅黑"/>
              </a:rPr>
              <a:t>– 中国《数据出境安全评估办法》：训练数据“进不来、出不去”，需双轨合规</a:t>
            </a:r>
          </a:p>
          <a:p>
            <a:pPr>
              <a:spcAft>
                <a:spcPts val="400"/>
              </a:spcAft>
            </a:pPr>
            <a:r>
              <a:rPr sz="1050" b="1">
                <a:solidFill>
                  <a:srgbClr val="0B3D6B"/>
                </a:solidFill>
                <a:latin typeface="微软雅黑"/>
                <a:ea typeface="微软雅黑"/>
              </a:rPr>
              <a:t>6.3 开源许可证与知识产权：K3 MaaS 签约门槛、MiniMax H3 地域排除；蒸馏指控与版权诉讼收紧海外信任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第七章 结论与投资观察 ｜ 7.1 竞争力分层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371600"/>
          <a:ext cx="10698480" cy="352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4023360"/>
                <a:gridCol w="2926080"/>
                <a:gridCol w="2103120"/>
              </a:tblGrid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公司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海外成熟度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收入证据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地缘敞口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MiniMax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★★★★ C端出海最深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海外 &gt;70% 收入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高（版权诉讼、美区监管）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DeepSeek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★★★★ 开源+托管生态最广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年化 $4–5 亿（全球）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高（多国封禁）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月之暗面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★★★☆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海外收入超国内，API 占 70%+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高（美方指控、限制酝酿）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零一万物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★★★ 主权AI细分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海外约 50%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中（避美，聚焦一带一路）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阶跃星辰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★★☆ 终端出海为主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未披露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中（国际站美国服务器）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9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智谱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★★☆ 东南亚早期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海外约 11.6%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高（实体清单）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第七章 7.2 关键投资观察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200" b="0">
                <a:solidFill>
                  <a:srgbClr val="1A1A1A"/>
                </a:solidFill>
                <a:latin typeface="微软雅黑"/>
                <a:ea typeface="微软雅黑"/>
              </a:rPr>
              <a:t>1. 海外收入质量 &gt; 规模：MiniMax/零一万物披露占比，DeepSeek/月之暗面披露不足，估值时须对“未披露项”打折</a:t>
            </a:r>
          </a:p>
          <a:p>
            <a:pPr>
              <a:spcAft>
                <a:spcPts val="400"/>
              </a:spcAft>
            </a:pPr>
            <a:r>
              <a:rPr sz="1200" b="0">
                <a:solidFill>
                  <a:srgbClr val="1A1A1A"/>
                </a:solidFill>
                <a:latin typeface="微软雅黑"/>
                <a:ea typeface="微软雅黑"/>
              </a:rPr>
              <a:t>2. 开源是“政策免疫”资产：开源权重可绕过实体清单/API 封锁（DeepSeek、月之暗面、智谱受益）；但开源红利正被许可证商业化条款稀释</a:t>
            </a:r>
          </a:p>
          <a:p>
            <a:pPr>
              <a:spcAft>
                <a:spcPts val="400"/>
              </a:spcAft>
            </a:pPr>
            <a:r>
              <a:rPr sz="1200" b="0">
                <a:solidFill>
                  <a:srgbClr val="1A1A1A"/>
                </a:solidFill>
                <a:latin typeface="微软雅黑"/>
                <a:ea typeface="微软雅黑"/>
              </a:rPr>
              <a:t>3. 算力即地缘：芯片管制反复决定训练与推理供给；境外算力布局 + 国产芯片适配（华为昇腾、寒武纪）是两条对冲路径</a:t>
            </a:r>
          </a:p>
          <a:p>
            <a:pPr>
              <a:spcAft>
                <a:spcPts val="400"/>
              </a:spcAft>
            </a:pPr>
            <a:r>
              <a:rPr sz="1200" b="0">
                <a:solidFill>
                  <a:srgbClr val="1A1A1A"/>
                </a:solidFill>
                <a:latin typeface="微软雅黑"/>
                <a:ea typeface="微软雅黑"/>
              </a:rPr>
              <a:t>4. 监管是最大尾部风险：美国模型层管制若落地，直接冲击官方 API 直连；开源权重+第三方托管+主权 AI 合资相对抗风险</a:t>
            </a:r>
          </a:p>
          <a:p>
            <a:pPr>
              <a:spcAft>
                <a:spcPts val="400"/>
              </a:spcAft>
            </a:pPr>
            <a:r>
              <a:rPr sz="1200" b="0">
                <a:solidFill>
                  <a:srgbClr val="1A1A1A"/>
                </a:solidFill>
                <a:latin typeface="微软雅黑"/>
                <a:ea typeface="微软雅黑"/>
              </a:rPr>
              <a:t>5. 跟踪指标：海外收入占比及披露透明度；AWS/Azure 等第三方托管上架进度；OpenRouter/Vercel token 份额；LMArena/Arena.ai 排名；合规认证（GDPR/SOC 2）进展；中美监管动态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附录：数据来源与免责声明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050" b="0">
                <a:solidFill>
                  <a:srgbClr val="1A1A1A"/>
                </a:solidFill>
                <a:latin typeface="微软雅黑"/>
                <a:ea typeface="微软雅黑"/>
              </a:rPr>
              <a:t>主要信源：各公司官网与官方文档；招股书与年报（智谱 02513.HK、MiniMax 0100.HK）；Reuters、Bloomberg、The Information、FT、SCMP、TechCrunch、CNBC、AP；36氪、财新、21世纪经济报道、人民网、证券时报、科创板日报；Sensor Tower/AppMagic（第三方转引）；HuggingFace、GitHub、OpenRouter、Arena.ai、Vellum、Artificial Analysis</a:t>
            </a:r>
          </a:p>
          <a:p>
            <a:pPr>
              <a:spcAft>
                <a:spcPts val="400"/>
              </a:spcAft>
            </a:pPr>
            <a:r>
              <a:rPr sz="1050" b="1">
                <a:solidFill>
                  <a:srgbClr val="0B3D6B"/>
                </a:solidFill>
                <a:latin typeface="微软雅黑"/>
                <a:ea typeface="微软雅黑"/>
              </a:rPr>
              <a:t>数据质量声明：本报告数据基于公开来源交叉验证，标注官方披露 / 媒体报道（注明媒体/日期）/ 估算（注明依据）三类来源</a:t>
            </a:r>
          </a:p>
          <a:p>
            <a:pPr>
              <a:spcAft>
                <a:spcPts val="400"/>
              </a:spcAft>
            </a:pPr>
            <a:r>
              <a:rPr sz="1050" b="1">
                <a:solidFill>
                  <a:srgbClr val="0B3D6B"/>
                </a:solidFill>
                <a:latin typeface="微软雅黑"/>
                <a:ea typeface="微软雅黑"/>
              </a:rPr>
              <a:t>关键不确定项（请谨慎引用）：</a:t>
            </a:r>
          </a:p>
          <a:p>
            <a:pPr lvl="1">
              <a:spcAft>
                <a:spcPts val="400"/>
              </a:spcAft>
            </a:pPr>
            <a:r>
              <a:rPr sz="930" b="0">
                <a:solidFill>
                  <a:srgbClr val="1A1A1A"/>
                </a:solidFill>
                <a:latin typeface="微软雅黑"/>
                <a:ea typeface="微软雅黑"/>
              </a:rPr>
              <a:t>– DeepSeek 营收 $4–5 亿为 2026-07 The Information 单信源；月之暗面 $350 亿估值为 Bloomberg 报道</a:t>
            </a:r>
          </a:p>
          <a:p>
            <a:pPr lvl="1">
              <a:spcAft>
                <a:spcPts val="400"/>
              </a:spcAft>
            </a:pPr>
            <a:r>
              <a:rPr sz="930" b="0">
                <a:solidFill>
                  <a:srgbClr val="1A1A1A"/>
                </a:solidFill>
                <a:latin typeface="微软雅黑"/>
                <a:ea typeface="微软雅黑"/>
              </a:rPr>
              <a:t>– 阶跃星辰中东合作经核实为传闻/未证实；“Yi-X1/Yi-2”与“MiniMax Spike”核实无发布记录</a:t>
            </a:r>
          </a:p>
          <a:p>
            <a:pPr lvl="1">
              <a:spcAft>
                <a:spcPts val="400"/>
              </a:spcAft>
            </a:pPr>
            <a:r>
              <a:rPr sz="930" b="0">
                <a:solidFill>
                  <a:srgbClr val="1A1A1A"/>
                </a:solidFill>
                <a:latin typeface="微软雅黑"/>
                <a:ea typeface="微软雅黑"/>
              </a:rPr>
              <a:t>– 智谱“2024 年 36 亿美元估值”无权威来源（主流口径 $2.7–3B）；智谱海外托管存在“新加坡 vs 中国”口径分歧</a:t>
            </a:r>
          </a:p>
          <a:p>
            <a:pPr>
              <a:spcAft>
                <a:spcPts val="400"/>
              </a:spcAft>
            </a:pPr>
            <a:r>
              <a:rPr sz="1050" b="1">
                <a:solidFill>
                  <a:srgbClr val="B03030"/>
                </a:solidFill>
                <a:latin typeface="微软雅黑"/>
                <a:ea typeface="微软雅黑"/>
              </a:rPr>
              <a:t>免责声明：本报告不构成投资建议，数据以官方最新披露为准。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第一章 研究背景 ｜ 1.1 为什么出海：四大推手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1. 国内价格战与变现困境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2024-05 DeepSeek-V2 将 API 价格打到 GPT-4 Turbo 约 1%，引发全行业降价，部分轻量模型免费，国内推理毛利一度为负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美元计价海外市场提供数倍毛利（如 Z.ai 国际价约为国内价 2 倍）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2. 算力供给被卡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H20：2025-04 实质禁售 → 2025-07 恢复；H200：2026-01 名义放开逐案审查但中国拒绝进口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中国对 H200 订单超 200 万颗、远大于供给；2026 年 H100/H200 租赁价上涨约 40%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倒逼境外建算力（字节在马来西亚部署约 3.6 万颗 B200）并借出海换取美元收入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3. 估值与资本化诉求：智谱/MiniMax 已上市，其余四家均在筹备 IPO，“全球 AI 平台公司”叙事是估值核心支撑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4. 国内监管与数据环境：模型备案、内容合规、数据出境约束 → 出海既是市场选择也是结构性对冲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第一章 研究背景 ｜ 1.2 全球竞争格局与对标基准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海外头部旗舰定价（美元/百万token，输入/输出，2026-08）：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OpenAI GPT-5.5 ≈ $5/$30｜Anthropic Claude Sonnet 5 ≈ $3/$15、Opus 4.8 ≈ $5/$25｜Google Gemini 2.5 Pro ≈ $1.25/$10｜Meta Llama 5（开源托管）≈ $0.8/$2.4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中国开源模型已进入全球第一梯队：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Arena.ai（原 LMArena）2026-02 Code Arena：智谱 GLM-5 开源第一；MiniMax M2.5、月之暗面 Kimi K2.5 Thinking 并列第二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Vellum 开源榜（2026年中）：Kimi K3、GLM-5.2、DeepSeek V4 系列、MiniMax M3 位列推理/编程榜单前列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0B3D6B"/>
                </a:solidFill>
                <a:latin typeface="微软雅黑"/>
                <a:ea typeface="微软雅黑"/>
              </a:rPr>
              <a:t>开源生态格局：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阿里 Qwen 家族累计下载超 10 亿次（2026-03）；DeepSeek V4-Pro 单模型超 500 万下载</a:t>
            </a:r>
          </a:p>
          <a:p>
            <a:pPr lvl="1">
              <a:spcAft>
                <a:spcPts val="400"/>
              </a:spcAft>
            </a:pPr>
            <a:r>
              <a:rPr sz="980" b="0">
                <a:solidFill>
                  <a:srgbClr val="1A1A1A"/>
                </a:solidFill>
                <a:latin typeface="微软雅黑"/>
                <a:ea typeface="微软雅黑"/>
              </a:rPr>
              <a:t>– 中国模型占全球头部开源下载约 45%+（2025 年新增口径），占据 HuggingFace 头部半壁江山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第一章 研究背景 ｜ 1.3 四种出海模式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371600"/>
          <a:ext cx="11274552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3108960"/>
                <a:gridCol w="5879592"/>
              </a:tblGrid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8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模式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代表公司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5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核心逻辑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开源生态出圈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DeepSeek、月之暗面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开源权重绕过 App 商店/API 封锁，全球自托管，生态影响力最大（政策免疫）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API 国际版直连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DeepSeek、智谱 Z.ai、阶跃星辰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美元计价 API，毛利数倍于国内，面向全球开发者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消费级 App 出海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MiniMax（Talkie/Hailuo）、DeepSeek App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C 端订阅+广告，Sensor Tower 可见的高增长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企业级本地化部署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智谱、零一万物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主权 AI、东南亚/中东政企私有化，客单价高但落地慢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42062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1">
                <a:solidFill>
                  <a:srgbClr val="14538A"/>
                </a:solidFill>
                <a:latin typeface="微软雅黑"/>
                <a:ea typeface="微软雅黑"/>
              </a:rPr>
              <a:t>成熟度排序（按数据可得性）：开源生态 &gt; 消费 App &gt; API 国际版 &gt; 政企本地化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第二章 六家公司概况与经营基本面 ｜ 2.1 横向对比表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0040" y="1188720"/>
          <a:ext cx="11567160" cy="3803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40"/>
                <a:gridCol w="1783080"/>
                <a:gridCol w="1600200"/>
                <a:gridCol w="1828800"/>
                <a:gridCol w="1828800"/>
                <a:gridCol w="1783080"/>
                <a:gridCol w="1508760"/>
              </a:tblGrid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维度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月之暗面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DeepSeek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智谱(Z.ai)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MiniMax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阶跃星辰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</a:rPr>
                        <a:t>零一万物</a:t>
                      </a:r>
                    </a:p>
                  </a:txBody>
                  <a:tcPr marL="36576" marR="36576" marT="18288" marB="18288">
                    <a:solidFill>
                      <a:srgbClr val="0B3D6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总部/成立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北京 2023-03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杭州 2023-07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北京 2019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上海 2021-12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上海 2023-04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北京 2023-05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创始人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杨植麟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梁文锋(幻方)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张鹏/唐杰/李涓子(清华)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闫俊杰(商汤系)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姜大昕(前微软)/印奇任董事长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李开复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员工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~300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&lt;200(估)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883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415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400+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~240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最新估值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~$350亿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$500亿+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发行$6.7B/市值峰值HK$1.27万亿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发行$6.5B/首日$11.5B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Pre-IPO 40-60亿美元/IPO目标100亿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未披露(2024约104亿元)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上市/IPO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港股筹备(pre-IPO目标$500亿)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2027科创板IPO计划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2026-01港股(02513.HK)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2026-01港股(0100.HK)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2026年内递表港股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目标2027赴港IPO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最新营收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ARR~$3亿(2026-06)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年化$4-5亿(估)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2025年7.24亿元(+132%)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FY2025 $79M(+159%)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2025年近5亿元/2026E约12亿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2025年2.5亿元/订单5亿</a:t>
                      </a:r>
                    </a:p>
                  </a:txBody>
                  <a:tcPr marL="36576" marR="36576" marT="18288" marB="18288">
                    <a:solidFill>
                      <a:srgbClr val="F2F6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/>
                      <a:r>
                        <a:rPr sz="700" b="1">
                          <a:solidFill>
                            <a:srgbClr val="0B3D6B"/>
                          </a:solidFill>
                          <a:latin typeface="微软雅黑"/>
                          <a:ea typeface="微软雅黑"/>
                        </a:rPr>
                        <a:t>海外收入占比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超国内(未披露)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未披露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~11.6%(2025H1东南亚)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&gt;70%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未披露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700" b="0">
                          <a:solidFill>
                            <a:srgbClr val="1A1A1A"/>
                          </a:solidFill>
                          <a:latin typeface="微软雅黑"/>
                          <a:ea typeface="微软雅黑"/>
                        </a:rPr>
                        <a:t>~50%</a:t>
                      </a:r>
                    </a:p>
                  </a:txBody>
                  <a:tcPr marL="36576" marR="36576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第二章 2.2 公司要点 ｜ 月之暗面 Moonshot AI</a:t>
            </a:r>
          </a:p>
          <a:p>
            <a:r>
              <a:rPr sz="1100" b="0">
                <a:solidFill>
                  <a:srgbClr val="666666"/>
                </a:solidFill>
                <a:latin typeface="微软雅黑"/>
                <a:ea typeface="微软雅黑"/>
              </a:rPr>
              <a:t>Kimi 系列｜开源+海外收入反超国内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基本面：北京，2023-03 成立；创始人杨植麟（清华/CMU，Transformer-XL、RoPE 作者）；员工约 300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估值：约 $350 亿（2026-07，$35亿轮，国家AI基金锚定）；pre-IPO 目标 $500 亿，港股 IPO 筹备中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营收：ARR $1亿(3月)→$2亿(4月)→$3亿(6月)；API 占收入 70%+；K2.5 发布 20 天营收超 2025 全年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海外：海外收入已超国内（媒体口径）；海外 API 收入自 2025-11 翻 4 倍；全球付费用户月增 170%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产品：Kimi 助手、Kimi Code(~$19/月)、Kimi Work、Kimi Claw；旗舰 K3（2.8T 参数，2026-07 开源）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B03030"/>
                </a:solidFill>
                <a:latin typeface="微软雅黑"/>
                <a:ea typeface="微软雅黑"/>
              </a:rPr>
              <a:t>风险：2026-02 被 Anthropic 指控蒸馏；2026-07 遭白宫科技顾问指控；美方酝酿对华模型限制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第二章 2.2 公司要点 ｜ DeepSeek</a:t>
            </a:r>
          </a:p>
          <a:p>
            <a:r>
              <a:rPr sz="1100" b="0">
                <a:solidFill>
                  <a:srgbClr val="666666"/>
                </a:solidFill>
                <a:latin typeface="微软雅黑"/>
                <a:ea typeface="微软雅黑"/>
              </a:rPr>
              <a:t>开源+极致低价｜从实验室到 $500 亿估值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基本面：杭州，2023-07 成立；创始人梁文锋（幻方量化背景）；员工 &lt;200（估算）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融资：2026-06 首轮外部融资约 $7.4B（国家大基金领投、腾讯/宁德时代参与），投后估值超 $500 亿，史上最大单笔私人 AI 融资；2026-07 传新一轮 $71–74B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营收：年化约 $4–5 亿（The Information/Bloomberg 2026-07），毛利率 50%+；无官方财务披露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海外渗透：占 Vercel 企业级 AI 网关 token 约 23%（仅次于 Anthropic）——最强的海外采用代理指标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产品：V4-Pro/V4-Flash（2026-04，MIT，1M 上下文，纯文本）；App/网页免费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B03030"/>
                </a:solidFill>
                <a:latin typeface="微软雅黑"/>
                <a:ea typeface="微软雅黑"/>
              </a:rPr>
              <a:t>风险：被 10+ 个国家和地区政府/机构限制（意大利禁令持续、美国州级广泛、捷克 2025-07 全面禁用）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112745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>
                <a:solidFill>
                  <a:srgbClr val="0B3D6B"/>
                </a:solidFill>
                <a:latin typeface="微软雅黑"/>
                <a:ea typeface="微软雅黑"/>
              </a:rPr>
              <a:t>第二章 2.2 公司要点 ｜ 智谱 Zhipu AI / Z.ai</a:t>
            </a:r>
          </a:p>
          <a:p>
            <a:r>
              <a:rPr sz="1100" b="0">
                <a:solidFill>
                  <a:srgbClr val="666666"/>
                </a:solidFill>
                <a:latin typeface="微软雅黑"/>
                <a:ea typeface="微软雅黑"/>
              </a:rPr>
              <a:t>清华系｜“中国大模型第一股”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24128"/>
            <a:ext cx="11274552" cy="27940"/>
          </a:xfrm>
          <a:prstGeom prst="rect">
            <a:avLst/>
          </a:prstGeom>
          <a:solidFill>
            <a:srgbClr val="0B3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112014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基本面：北京，2019 成立（清华 KEG 孵化）；CEO 张鹏、创始人唐杰/李涓子（清华教授）；员工 883（2025H1）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资本化：2026-01-08 港股上市（02513.HK），发行估值约 $6.7B；2026-06 市值一度 HK$1.27 万亿；2026-07 配售约 HK$314亿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营收：2025 年 7.24 亿元（+131.9%），净亏 47.18 亿；MaaS ARR 约 17 亿元；本地化部署占收入 73.7%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海外：海外收入占比约 11.6%（2025H1，主要东南亚）；Z.ai 海外约 10 万月活 API 用户、300 万聊天用户</a:t>
            </a:r>
          </a:p>
          <a:p>
            <a:pPr>
              <a:spcAft>
                <a:spcPts val="400"/>
              </a:spcAft>
            </a:pPr>
            <a:r>
              <a:rPr sz="1100" b="0">
                <a:solidFill>
                  <a:srgbClr val="1A1A1A"/>
                </a:solidFill>
                <a:latin typeface="微软雅黑"/>
                <a:ea typeface="微软雅黑"/>
              </a:rPr>
              <a:t>产品：GLM-5.2（旗舰，MIT，1M 上下文）、AutoGLM 2.0（2026-07 全量开源）、GLM Coding Plan</a:t>
            </a:r>
          </a:p>
          <a:p>
            <a:pPr>
              <a:spcAft>
                <a:spcPts val="400"/>
              </a:spcAft>
            </a:pPr>
            <a:r>
              <a:rPr sz="1100" b="1">
                <a:solidFill>
                  <a:srgbClr val="B03030"/>
                </a:solidFill>
                <a:latin typeface="微软雅黑"/>
                <a:ea typeface="微软雅黑"/>
              </a:rPr>
              <a:t>风险：2025-01 被美国列入实体清单（推定拒绝），压制海外机构客户 API 采用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