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2196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2196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663440" y="228600"/>
            <a:ext cx="2834640" cy="292608"/>
          </a:xfrm>
          <a:prstGeom prst="rect">
            <a:avLst/>
          </a:prstGeom>
          <a:solidFill>
            <a:srgbClr val="2196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663440" y="228600"/>
            <a:ext cx="28346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0D1B2A"/>
                </a:solidFill>
                <a:latin typeface="Arial"/>
              </a:rPr>
              <a:t>技术参考 · 单位速查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566928"/>
            <a:ext cx="114300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FFFFFF"/>
                </a:solidFill>
                <a:latin typeface="Arial"/>
              </a:rPr>
              <a:t>算力规模单位速查表（FLOPS 系列）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111556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546E8A"/>
                </a:solidFill>
                <a:latin typeface="Arial"/>
              </a:rPr>
              <a:t>Floating Point Operations Per Second · 浮点运算每秒</a:t>
            </a:r>
          </a:p>
        </p:txBody>
      </p:sp>
      <p:sp>
        <p:nvSpPr>
          <p:cNvPr id="9" name="Rectangle 8"/>
          <p:cNvSpPr/>
          <p:nvPr/>
        </p:nvSpPr>
        <p:spPr>
          <a:xfrm>
            <a:off x="320040" y="1554480"/>
            <a:ext cx="2148840" cy="457200"/>
          </a:xfrm>
          <a:prstGeom prst="rect">
            <a:avLst/>
          </a:prstGeom>
          <a:solidFill>
            <a:srgbClr val="1A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20040" y="1975104"/>
            <a:ext cx="2148840" cy="36576"/>
          </a:xfrm>
          <a:prstGeom prst="rect">
            <a:avLst/>
          </a:prstGeom>
          <a:solidFill>
            <a:srgbClr val="2196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20040" y="1609344"/>
            <a:ext cx="21488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rial"/>
              </a:rPr>
              <a:t>单位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514600" y="1554480"/>
            <a:ext cx="1874519" cy="457200"/>
          </a:xfrm>
          <a:prstGeom prst="rect">
            <a:avLst/>
          </a:prstGeom>
          <a:solidFill>
            <a:srgbClr val="1A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514600" y="1975104"/>
            <a:ext cx="1874519" cy="36576"/>
          </a:xfrm>
          <a:prstGeom prst="rect">
            <a:avLst/>
          </a:prstGeom>
          <a:solidFill>
            <a:srgbClr val="2196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514600" y="1609344"/>
            <a:ext cx="1874519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rial"/>
              </a:rPr>
              <a:t>中文含义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434840" y="1554480"/>
            <a:ext cx="1691640" cy="457200"/>
          </a:xfrm>
          <a:prstGeom prst="rect">
            <a:avLst/>
          </a:prstGeom>
          <a:solidFill>
            <a:srgbClr val="1A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434840" y="1975104"/>
            <a:ext cx="1691640" cy="36576"/>
          </a:xfrm>
          <a:prstGeom prst="rect">
            <a:avLst/>
          </a:prstGeom>
          <a:solidFill>
            <a:srgbClr val="2196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434840" y="1609344"/>
            <a:ext cx="16916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rial"/>
              </a:rPr>
              <a:t>换算关系（相对 FLOPS）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72200" y="1554480"/>
            <a:ext cx="5303520" cy="457200"/>
          </a:xfrm>
          <a:prstGeom prst="rect">
            <a:avLst/>
          </a:prstGeom>
          <a:solidFill>
            <a:srgbClr val="1A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72200" y="1975104"/>
            <a:ext cx="5303520" cy="36576"/>
          </a:xfrm>
          <a:prstGeom prst="rect">
            <a:avLst/>
          </a:prstGeom>
          <a:solidFill>
            <a:srgbClr val="2196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172200" y="1609344"/>
            <a:ext cx="53035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rial"/>
              </a:rPr>
              <a:t>典型算力规模示例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20040" y="2103120"/>
            <a:ext cx="11073384" cy="731520"/>
          </a:xfrm>
          <a:prstGeom prst="rect">
            <a:avLst/>
          </a:prstGeom>
          <a:solidFill>
            <a:srgbClr val="0D1B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20040" y="2157984"/>
            <a:ext cx="2148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64B5F6"/>
                </a:solidFill>
                <a:latin typeface="Arial"/>
              </a:rPr>
              <a:t>MFLOPS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20040" y="2496312"/>
            <a:ext cx="21488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>
                <a:solidFill>
                  <a:srgbClr val="37474F"/>
                </a:solidFill>
                <a:latin typeface="Arial"/>
              </a:rPr>
              <a:t>兆次浮点运算/秒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514600" y="2286000"/>
            <a:ext cx="187451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CFD8DC"/>
                </a:solidFill>
                <a:latin typeface="Arial"/>
              </a:rPr>
              <a:t>百万次浮点运算/秒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434840" y="2148839"/>
            <a:ext cx="16916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Arial"/>
              </a:rPr>
              <a:t>10⁶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434840" y="2487168"/>
            <a:ext cx="1691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>
                <a:solidFill>
                  <a:srgbClr val="37474F"/>
                </a:solidFill>
                <a:latin typeface="Arial"/>
              </a:rPr>
              <a:t>1,000,000 次/秒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72200" y="2176272"/>
            <a:ext cx="411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64B5F6"/>
                </a:solidFill>
                <a:latin typeface="Arial"/>
              </a:rPr>
              <a:t>🖥️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519672" y="2176272"/>
            <a:ext cx="491947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CFD8DC"/>
                </a:solidFill>
                <a:latin typeface="Arial"/>
              </a:rPr>
              <a:t>早期工作站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519672" y="2468879"/>
            <a:ext cx="491947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7474F"/>
                </a:solidFill>
                <a:latin typeface="Arial"/>
              </a:rPr>
              <a:t>Intel 80286/386 时代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1503152" y="2194560"/>
            <a:ext cx="201168" cy="54864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11503152" y="2194560"/>
            <a:ext cx="201168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10⁶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20040" y="2834639"/>
            <a:ext cx="11073384" cy="18288"/>
          </a:xfrm>
          <a:prstGeom prst="rect">
            <a:avLst/>
          </a:prstGeom>
          <a:solidFill>
            <a:srgbClr val="1E30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320040" y="2871215"/>
            <a:ext cx="11073384" cy="731520"/>
          </a:xfrm>
          <a:prstGeom prst="rect">
            <a:avLst/>
          </a:prstGeom>
          <a:solidFill>
            <a:srgbClr val="00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320040" y="2926079"/>
            <a:ext cx="2148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26C6DA"/>
                </a:solidFill>
                <a:latin typeface="Arial"/>
              </a:rPr>
              <a:t>GFLOPS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20040" y="3264408"/>
            <a:ext cx="21488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>
                <a:solidFill>
                  <a:srgbClr val="37474F"/>
                </a:solidFill>
                <a:latin typeface="Arial"/>
              </a:rPr>
              <a:t>吉咖次浮点运算/秒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514600" y="3054096"/>
            <a:ext cx="187451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CFD8DC"/>
                </a:solidFill>
                <a:latin typeface="Arial"/>
              </a:rPr>
              <a:t>十亿次浮点运算/秒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434840" y="2916935"/>
            <a:ext cx="16916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Arial"/>
              </a:rPr>
              <a:t>10⁹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434840" y="3255263"/>
            <a:ext cx="1691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>
                <a:solidFill>
                  <a:srgbClr val="37474F"/>
                </a:solidFill>
                <a:latin typeface="Arial"/>
              </a:rPr>
              <a:t>1,000,000,000 次/秒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172200" y="2944368"/>
            <a:ext cx="411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26C6DA"/>
                </a:solidFill>
                <a:latin typeface="Arial"/>
              </a:rPr>
              <a:t>💻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519672" y="2944368"/>
            <a:ext cx="491947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CFD8DC"/>
                </a:solidFill>
                <a:latin typeface="Arial"/>
              </a:rPr>
              <a:t>高端 CPU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519672" y="3236975"/>
            <a:ext cx="491947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7474F"/>
                </a:solidFill>
                <a:latin typeface="Arial"/>
              </a:rPr>
              <a:t>Intel Core i9 / AMD Ryzen 9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1503152" y="2962656"/>
            <a:ext cx="201168" cy="548640"/>
          </a:xfrm>
          <a:prstGeom prst="rect">
            <a:avLst/>
          </a:prstGeom>
          <a:solidFill>
            <a:srgbClr val="0060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11503152" y="2962656"/>
            <a:ext cx="201168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10⁹</a:t>
            </a:r>
          </a:p>
        </p:txBody>
      </p:sp>
      <p:sp>
        <p:nvSpPr>
          <p:cNvPr id="44" name="Rectangle 43"/>
          <p:cNvSpPr/>
          <p:nvPr/>
        </p:nvSpPr>
        <p:spPr>
          <a:xfrm>
            <a:off x="320040" y="3602735"/>
            <a:ext cx="11073384" cy="18288"/>
          </a:xfrm>
          <a:prstGeom prst="rect">
            <a:avLst/>
          </a:prstGeom>
          <a:solidFill>
            <a:srgbClr val="1E30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320040" y="3639312"/>
            <a:ext cx="11073384" cy="731520"/>
          </a:xfrm>
          <a:prstGeom prst="rect">
            <a:avLst/>
          </a:prstGeom>
          <a:solidFill>
            <a:srgbClr val="0A1B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320040" y="3694176"/>
            <a:ext cx="2148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66BB6A"/>
                </a:solidFill>
                <a:latin typeface="Arial"/>
              </a:rPr>
              <a:t>TFLOPS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20040" y="4032504"/>
            <a:ext cx="21488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>
                <a:solidFill>
                  <a:srgbClr val="37474F"/>
                </a:solidFill>
                <a:latin typeface="Arial"/>
              </a:rPr>
              <a:t>太拉次浮点运算/秒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514600" y="3822191"/>
            <a:ext cx="187451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CFD8DC"/>
                </a:solidFill>
                <a:latin typeface="Arial"/>
              </a:rPr>
              <a:t>万亿次浮点运算/秒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434840" y="3685032"/>
            <a:ext cx="16916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Arial"/>
              </a:rPr>
              <a:t>10¹²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434840" y="4023360"/>
            <a:ext cx="1691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>
                <a:solidFill>
                  <a:srgbClr val="37474F"/>
                </a:solidFill>
                <a:latin typeface="Arial"/>
              </a:rPr>
              <a:t>1,000,000,000,000 次/秒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172200" y="3712463"/>
            <a:ext cx="411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66BB6A"/>
                </a:solidFill>
                <a:latin typeface="Arial"/>
              </a:rPr>
              <a:t>🎮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519672" y="3712463"/>
            <a:ext cx="491947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CFD8DC"/>
                </a:solidFill>
                <a:latin typeface="Arial"/>
              </a:rPr>
              <a:t>主流游戏显卡/GPU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519672" y="4005072"/>
            <a:ext cx="491947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7474F"/>
                </a:solidFill>
                <a:latin typeface="Arial"/>
              </a:rPr>
              <a:t>NVIDIA RTX 3080 (~30 TFLOPS)</a:t>
            </a:r>
          </a:p>
        </p:txBody>
      </p:sp>
      <p:sp>
        <p:nvSpPr>
          <p:cNvPr id="54" name="Rectangle 53"/>
          <p:cNvSpPr/>
          <p:nvPr/>
        </p:nvSpPr>
        <p:spPr>
          <a:xfrm>
            <a:off x="11503152" y="3730752"/>
            <a:ext cx="201168" cy="54864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11503152" y="3730752"/>
            <a:ext cx="201168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10¹²</a:t>
            </a:r>
          </a:p>
        </p:txBody>
      </p:sp>
      <p:sp>
        <p:nvSpPr>
          <p:cNvPr id="56" name="Rectangle 55"/>
          <p:cNvSpPr/>
          <p:nvPr/>
        </p:nvSpPr>
        <p:spPr>
          <a:xfrm>
            <a:off x="320040" y="4370832"/>
            <a:ext cx="11073384" cy="18288"/>
          </a:xfrm>
          <a:prstGeom prst="rect">
            <a:avLst/>
          </a:prstGeom>
          <a:solidFill>
            <a:srgbClr val="1E30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Rectangle 56"/>
          <p:cNvSpPr/>
          <p:nvPr/>
        </p:nvSpPr>
        <p:spPr>
          <a:xfrm>
            <a:off x="320040" y="4407408"/>
            <a:ext cx="11073384" cy="731520"/>
          </a:xfrm>
          <a:prstGeom prst="rect">
            <a:avLst/>
          </a:prstGeom>
          <a:solidFill>
            <a:srgbClr val="1A1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320040" y="4462272"/>
            <a:ext cx="2148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FFEE58"/>
                </a:solidFill>
                <a:latin typeface="Arial"/>
              </a:rPr>
              <a:t>PFLOPS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20040" y="4800600"/>
            <a:ext cx="21488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>
                <a:solidFill>
                  <a:srgbClr val="37474F"/>
                </a:solidFill>
                <a:latin typeface="Arial"/>
              </a:rPr>
              <a:t>拍它次浮点运算/秒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514600" y="4590288"/>
            <a:ext cx="187451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CFD8DC"/>
                </a:solidFill>
                <a:latin typeface="Arial"/>
              </a:rPr>
              <a:t>千万亿次浮点运算/秒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434840" y="4453128"/>
            <a:ext cx="16916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Arial"/>
              </a:rPr>
              <a:t>10¹⁵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4434840" y="4791456"/>
            <a:ext cx="1691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>
                <a:solidFill>
                  <a:srgbClr val="37474F"/>
                </a:solidFill>
                <a:latin typeface="Arial"/>
              </a:rPr>
              <a:t>1,000,000,000,000,000 次/秒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172200" y="4480560"/>
            <a:ext cx="411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FFEE58"/>
                </a:solidFill>
                <a:latin typeface="Arial"/>
              </a:rPr>
              <a:t>🏢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519672" y="4480560"/>
            <a:ext cx="491947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CFD8DC"/>
                </a:solidFill>
                <a:latin typeface="Arial"/>
              </a:rPr>
              <a:t>传统超级计算机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519672" y="4773168"/>
            <a:ext cx="491947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7474F"/>
                </a:solidFill>
                <a:latin typeface="Arial"/>
              </a:rPr>
              <a:t>天河二号 / Summit (~200 PFLOPS)</a:t>
            </a:r>
          </a:p>
        </p:txBody>
      </p:sp>
      <p:sp>
        <p:nvSpPr>
          <p:cNvPr id="66" name="Rectangle 65"/>
          <p:cNvSpPr/>
          <p:nvPr/>
        </p:nvSpPr>
        <p:spPr>
          <a:xfrm>
            <a:off x="11503152" y="4498848"/>
            <a:ext cx="201168" cy="548640"/>
          </a:xfrm>
          <a:prstGeom prst="rect">
            <a:avLst/>
          </a:prstGeom>
          <a:solidFill>
            <a:srgbClr val="F57F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11503152" y="4498848"/>
            <a:ext cx="201168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10¹⁵</a:t>
            </a:r>
          </a:p>
        </p:txBody>
      </p:sp>
      <p:sp>
        <p:nvSpPr>
          <p:cNvPr id="68" name="Rectangle 67"/>
          <p:cNvSpPr/>
          <p:nvPr/>
        </p:nvSpPr>
        <p:spPr>
          <a:xfrm>
            <a:off x="320040" y="5138928"/>
            <a:ext cx="11073384" cy="18288"/>
          </a:xfrm>
          <a:prstGeom prst="rect">
            <a:avLst/>
          </a:prstGeom>
          <a:solidFill>
            <a:srgbClr val="1E30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Rectangle 68"/>
          <p:cNvSpPr/>
          <p:nvPr/>
        </p:nvSpPr>
        <p:spPr>
          <a:xfrm>
            <a:off x="320040" y="5175504"/>
            <a:ext cx="11073384" cy="731520"/>
          </a:xfrm>
          <a:prstGeom prst="rect">
            <a:avLst/>
          </a:prstGeom>
          <a:solidFill>
            <a:srgbClr val="1A0A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320040" y="5230368"/>
            <a:ext cx="2148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FFA726"/>
                </a:solidFill>
                <a:latin typeface="Arial"/>
              </a:rPr>
              <a:t>EFLOPS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320040" y="5568696"/>
            <a:ext cx="21488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>
                <a:solidFill>
                  <a:srgbClr val="37474F"/>
                </a:solidFill>
                <a:latin typeface="Arial"/>
              </a:rPr>
              <a:t>艾克萨次浮点运算/秒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2514600" y="5358384"/>
            <a:ext cx="187451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CFD8DC"/>
                </a:solidFill>
                <a:latin typeface="Arial"/>
              </a:rPr>
              <a:t>百亿亿次浮点运算/秒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4434840" y="5221224"/>
            <a:ext cx="16916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Arial"/>
              </a:rPr>
              <a:t>10¹⁸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4434840" y="5559552"/>
            <a:ext cx="1691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>
                <a:solidFill>
                  <a:srgbClr val="37474F"/>
                </a:solidFill>
                <a:latin typeface="Arial"/>
              </a:rPr>
              <a:t>1,000,000,000,000,000,000 次/秒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172200" y="5248656"/>
            <a:ext cx="411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FFA726"/>
                </a:solidFill>
                <a:latin typeface="Arial"/>
              </a:rPr>
              <a:t>🌍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519672" y="5248656"/>
            <a:ext cx="491947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CFD8DC"/>
                </a:solidFill>
                <a:latin typeface="Arial"/>
              </a:rPr>
              <a:t>世界顶级超算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519672" y="5541264"/>
            <a:ext cx="491947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7474F"/>
                </a:solidFill>
                <a:latin typeface="Arial"/>
              </a:rPr>
              <a:t>Frontier (1.1 EFLOPS, 美国)</a:t>
            </a:r>
          </a:p>
        </p:txBody>
      </p:sp>
      <p:sp>
        <p:nvSpPr>
          <p:cNvPr id="78" name="Rectangle 77"/>
          <p:cNvSpPr/>
          <p:nvPr/>
        </p:nvSpPr>
        <p:spPr>
          <a:xfrm>
            <a:off x="11503152" y="5266944"/>
            <a:ext cx="201168" cy="548640"/>
          </a:xfrm>
          <a:prstGeom prst="rect">
            <a:avLst/>
          </a:prstGeom>
          <a:solidFill>
            <a:srgbClr val="E651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9" name="TextBox 78"/>
          <p:cNvSpPr txBox="1"/>
          <p:nvPr/>
        </p:nvSpPr>
        <p:spPr>
          <a:xfrm>
            <a:off x="11503152" y="5266944"/>
            <a:ext cx="201168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10¹⁸</a:t>
            </a:r>
          </a:p>
        </p:txBody>
      </p:sp>
      <p:sp>
        <p:nvSpPr>
          <p:cNvPr id="80" name="Rectangle 79"/>
          <p:cNvSpPr/>
          <p:nvPr/>
        </p:nvSpPr>
        <p:spPr>
          <a:xfrm>
            <a:off x="320040" y="5907024"/>
            <a:ext cx="11073384" cy="18288"/>
          </a:xfrm>
          <a:prstGeom prst="rect">
            <a:avLst/>
          </a:prstGeom>
          <a:solidFill>
            <a:srgbClr val="1E30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1" name="Rectangle 80"/>
          <p:cNvSpPr/>
          <p:nvPr/>
        </p:nvSpPr>
        <p:spPr>
          <a:xfrm>
            <a:off x="320040" y="5943600"/>
            <a:ext cx="11073384" cy="731520"/>
          </a:xfrm>
          <a:prstGeom prst="rect">
            <a:avLst/>
          </a:prstGeom>
          <a:solidFill>
            <a:srgbClr val="1A06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TextBox 81"/>
          <p:cNvSpPr txBox="1"/>
          <p:nvPr/>
        </p:nvSpPr>
        <p:spPr>
          <a:xfrm>
            <a:off x="320040" y="5998464"/>
            <a:ext cx="2148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EF5350"/>
                </a:solidFill>
                <a:latin typeface="Arial"/>
              </a:rPr>
              <a:t>ZFLOPS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320040" y="6336792"/>
            <a:ext cx="21488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>
                <a:solidFill>
                  <a:srgbClr val="37474F"/>
                </a:solidFill>
                <a:latin typeface="Arial"/>
              </a:rPr>
              <a:t>泽它次浮点运算/秒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2514600" y="6126480"/>
            <a:ext cx="187451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CFD8DC"/>
                </a:solidFill>
                <a:latin typeface="Arial"/>
              </a:rPr>
              <a:t>十万亿亿次浮点运算/秒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4434840" y="5989320"/>
            <a:ext cx="16916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Arial"/>
              </a:rPr>
              <a:t>10²¹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4434840" y="6327648"/>
            <a:ext cx="1691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>
                <a:solidFill>
                  <a:srgbClr val="37474F"/>
                </a:solidFill>
                <a:latin typeface="Arial"/>
              </a:rPr>
              <a:t>1,000,000,000,000,000,000,000 次/秒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6172200" y="6016752"/>
            <a:ext cx="411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EF5350"/>
                </a:solidFill>
                <a:latin typeface="Arial"/>
              </a:rPr>
              <a:t>🚀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6519672" y="6016752"/>
            <a:ext cx="491947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CFD8DC"/>
                </a:solidFill>
                <a:latin typeface="Arial"/>
              </a:rPr>
              <a:t>未来行星级算力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6519672" y="6309360"/>
            <a:ext cx="491947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7474F"/>
                </a:solidFill>
                <a:latin typeface="Arial"/>
              </a:rPr>
              <a:t>量子计算/行星级集群 (理论展望)</a:t>
            </a:r>
          </a:p>
        </p:txBody>
      </p:sp>
      <p:sp>
        <p:nvSpPr>
          <p:cNvPr id="90" name="Rectangle 89"/>
          <p:cNvSpPr/>
          <p:nvPr/>
        </p:nvSpPr>
        <p:spPr>
          <a:xfrm>
            <a:off x="11503152" y="6035040"/>
            <a:ext cx="201168" cy="548640"/>
          </a:xfrm>
          <a:prstGeom prst="rect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1" name="TextBox 90"/>
          <p:cNvSpPr txBox="1"/>
          <p:nvPr/>
        </p:nvSpPr>
        <p:spPr>
          <a:xfrm>
            <a:off x="11503152" y="6035040"/>
            <a:ext cx="201168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10²¹</a:t>
            </a:r>
          </a:p>
        </p:txBody>
      </p:sp>
      <p:sp>
        <p:nvSpPr>
          <p:cNvPr id="92" name="Rectangle 91"/>
          <p:cNvSpPr/>
          <p:nvPr/>
        </p:nvSpPr>
        <p:spPr>
          <a:xfrm>
            <a:off x="11722608" y="2212848"/>
            <a:ext cx="256032" cy="512064"/>
          </a:xfrm>
          <a:prstGeom prst="rect">
            <a:avLst/>
          </a:prstGeom>
          <a:solidFill>
            <a:srgbClr val="64B5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3" name="TextBox 92"/>
          <p:cNvSpPr txBox="1"/>
          <p:nvPr/>
        </p:nvSpPr>
        <p:spPr>
          <a:xfrm>
            <a:off x="11722608" y="2212848"/>
            <a:ext cx="256032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00" b="1">
                <a:solidFill>
                  <a:srgbClr val="0D1B2A"/>
                </a:solidFill>
                <a:latin typeface="Arial"/>
              </a:rPr>
              <a:t>MFLOPS</a:t>
            </a:r>
          </a:p>
        </p:txBody>
      </p:sp>
      <p:sp>
        <p:nvSpPr>
          <p:cNvPr id="94" name="Rectangle 93"/>
          <p:cNvSpPr/>
          <p:nvPr/>
        </p:nvSpPr>
        <p:spPr>
          <a:xfrm>
            <a:off x="11722608" y="2980944"/>
            <a:ext cx="256032" cy="512064"/>
          </a:xfrm>
          <a:prstGeom prst="rect">
            <a:avLst/>
          </a:prstGeom>
          <a:solidFill>
            <a:srgbClr val="26C6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5" name="TextBox 94"/>
          <p:cNvSpPr txBox="1"/>
          <p:nvPr/>
        </p:nvSpPr>
        <p:spPr>
          <a:xfrm>
            <a:off x="11722608" y="2980944"/>
            <a:ext cx="256032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00" b="1">
                <a:solidFill>
                  <a:srgbClr val="0D1B2A"/>
                </a:solidFill>
                <a:latin typeface="Arial"/>
              </a:rPr>
              <a:t>GFLOPS</a:t>
            </a:r>
          </a:p>
        </p:txBody>
      </p:sp>
      <p:sp>
        <p:nvSpPr>
          <p:cNvPr id="96" name="Rectangle 95"/>
          <p:cNvSpPr/>
          <p:nvPr/>
        </p:nvSpPr>
        <p:spPr>
          <a:xfrm>
            <a:off x="11722608" y="3749039"/>
            <a:ext cx="256032" cy="512064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7" name="TextBox 96"/>
          <p:cNvSpPr txBox="1"/>
          <p:nvPr/>
        </p:nvSpPr>
        <p:spPr>
          <a:xfrm>
            <a:off x="11722608" y="3749039"/>
            <a:ext cx="256032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00" b="1">
                <a:solidFill>
                  <a:srgbClr val="0D1B2A"/>
                </a:solidFill>
                <a:latin typeface="Arial"/>
              </a:rPr>
              <a:t>TFLOPS</a:t>
            </a:r>
          </a:p>
        </p:txBody>
      </p:sp>
      <p:sp>
        <p:nvSpPr>
          <p:cNvPr id="98" name="Rectangle 97"/>
          <p:cNvSpPr/>
          <p:nvPr/>
        </p:nvSpPr>
        <p:spPr>
          <a:xfrm>
            <a:off x="11722608" y="4517136"/>
            <a:ext cx="256032" cy="512064"/>
          </a:xfrm>
          <a:prstGeom prst="rect">
            <a:avLst/>
          </a:prstGeom>
          <a:solidFill>
            <a:srgbClr val="FFEE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9" name="TextBox 98"/>
          <p:cNvSpPr txBox="1"/>
          <p:nvPr/>
        </p:nvSpPr>
        <p:spPr>
          <a:xfrm>
            <a:off x="11722608" y="4517136"/>
            <a:ext cx="256032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00" b="1">
                <a:solidFill>
                  <a:srgbClr val="0D1B2A"/>
                </a:solidFill>
                <a:latin typeface="Arial"/>
              </a:rPr>
              <a:t>PFLOPS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11722608" y="5285232"/>
            <a:ext cx="256032" cy="512064"/>
          </a:xfrm>
          <a:prstGeom prst="rect">
            <a:avLst/>
          </a:prstGeom>
          <a:solidFill>
            <a:srgbClr val="FFA7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1" name="TextBox 100"/>
          <p:cNvSpPr txBox="1"/>
          <p:nvPr/>
        </p:nvSpPr>
        <p:spPr>
          <a:xfrm>
            <a:off x="11722608" y="5285232"/>
            <a:ext cx="256032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00" b="1">
                <a:solidFill>
                  <a:srgbClr val="0D1B2A"/>
                </a:solidFill>
                <a:latin typeface="Arial"/>
              </a:rPr>
              <a:t>EFLOPS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11722608" y="6053328"/>
            <a:ext cx="256032" cy="512064"/>
          </a:xfrm>
          <a:prstGeom prst="rect">
            <a:avLst/>
          </a:prstGeom>
          <a:solidFill>
            <a:srgbClr val="EF53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3" name="TextBox 102"/>
          <p:cNvSpPr txBox="1"/>
          <p:nvPr/>
        </p:nvSpPr>
        <p:spPr>
          <a:xfrm>
            <a:off x="11722608" y="6053328"/>
            <a:ext cx="256032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00" b="1">
                <a:solidFill>
                  <a:srgbClr val="0D1B2A"/>
                </a:solidFill>
                <a:latin typeface="Arial"/>
              </a:rPr>
              <a:t>ZFLOPS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320040" y="6510528"/>
            <a:ext cx="11247120" cy="256032"/>
          </a:xfrm>
          <a:prstGeom prst="rect">
            <a:avLst/>
          </a:prstGeom>
          <a:solidFill>
            <a:srgbClr val="0814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5" name="TextBox 104"/>
          <p:cNvSpPr txBox="1"/>
          <p:nvPr/>
        </p:nvSpPr>
        <p:spPr>
          <a:xfrm>
            <a:off x="320040" y="6510528"/>
            <a:ext cx="112471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>
                <a:solidFill>
                  <a:srgbClr val="37474F"/>
                </a:solidFill>
                <a:latin typeface="Arial"/>
              </a:rPr>
              <a:t>数据来源：TOP500超算榜单 · IEEE标准 · IDC行业报告   |   换算基准：1 K = 10³   |   ▲ 每级跨越 1,000 倍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