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heme/theme1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2191695" cy="6858000" type="wide"/>
  <p:notesSz cx="6858000" cy="9144000"/>
</p:presentation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12191695" cy="6858000"/>
          <a:chOff x="0" y="0"/>
          <a:chExt cx="12191695" cy="6858000"/>
        </a:xfrm>
      </p:grpSpPr>
      <p:sp>
        <p:nvSpPr>
          <p:cNvPr id="2" name="Rect 2"/>
          <p:cNvSpPr/>
          <p:nvPr/>
        </p:nvSpPr>
        <p:spPr>
          <a:xfrm>
            <a:off x="3087" y="0"/>
            <a:ext cx="12185522" cy="6858000"/>
          </a:xfrm>
          <a:prstGeom prst="rect">
            <a:avLst/>
          </a:prstGeom>
          <a:solidFill>
            <a:srgbClr val="030817"/>
          </a:solidFill>
          <a:ln w="12700">
            <a:solidFill>
              <a:srgbClr val="030817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3" name="Ellipse 3"/>
          <p:cNvSpPr/>
          <p:nvPr/>
        </p:nvSpPr>
        <p:spPr>
          <a:xfrm>
            <a:off x="4724976" y="990600"/>
            <a:ext cx="2760782" cy="2857500"/>
          </a:xfrm>
          <a:prstGeom prst="ellipse">
            <a:avLst/>
          </a:prstGeom>
          <a:solidFill>
            <a:srgbClr val="041B4A"/>
          </a:solidFill>
          <a:ln w="12700">
            <a:solidFill>
              <a:srgbClr val="0BB9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4" name="Ellipse 4"/>
          <p:cNvSpPr/>
          <p:nvPr/>
        </p:nvSpPr>
        <p:spPr>
          <a:xfrm>
            <a:off x="4334659" y="2171700"/>
            <a:ext cx="3522377" cy="1428750"/>
          </a:xfrm>
          <a:prstGeom prst="ellipse">
            <a:avLst/>
          </a:prstGeom>
          <a:solidFill>
            <a:srgbClr val="041D3C"/>
          </a:solidFill>
          <a:ln w="12700">
            <a:solidFill>
              <a:srgbClr val="1DD7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5" name="Line 5"/>
          <p:cNvSpPr/>
          <p:nvPr/>
        </p:nvSpPr>
        <p:spPr>
          <a:xfrm flipV="1">
            <a:off x="3087" y="0"/>
            <a:ext cx="1380391" cy="342900"/>
          </a:xfrm>
          <a:prstGeom prst="line">
            <a:avLst/>
          </a:prstGeom>
          <a:noFill/>
          <a:ln w="12700">
            <a:solidFill>
              <a:srgbClr val="1548D7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6" name="Line 6"/>
          <p:cNvSpPr/>
          <p:nvPr/>
        </p:nvSpPr>
        <p:spPr>
          <a:xfrm flipV="1">
            <a:off x="3087" y="114300"/>
            <a:ext cx="1713589" cy="457200"/>
          </a:xfrm>
          <a:prstGeom prst="line">
            <a:avLst/>
          </a:prstGeom>
          <a:noFill/>
          <a:ln w="12700">
            <a:solidFill>
              <a:srgbClr val="0B7C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7" name="Line 7"/>
          <p:cNvSpPr/>
          <p:nvPr/>
        </p:nvSpPr>
        <p:spPr>
          <a:xfrm flipV="1">
            <a:off x="10665418" y="0"/>
            <a:ext cx="1523190" cy="552450"/>
          </a:xfrm>
          <a:prstGeom prst="line">
            <a:avLst/>
          </a:prstGeom>
          <a:noFill/>
          <a:ln w="12700">
            <a:solidFill>
              <a:srgbClr val="2639CC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8" name="Line 8"/>
          <p:cNvSpPr/>
          <p:nvPr/>
        </p:nvSpPr>
        <p:spPr>
          <a:xfrm flipV="1">
            <a:off x="10951016" y="209550"/>
            <a:ext cx="1237592" cy="504825"/>
          </a:xfrm>
          <a:prstGeom prst="line">
            <a:avLst/>
          </a:prstGeom>
          <a:noFill/>
          <a:ln w="12700">
            <a:solidFill>
              <a:srgbClr val="0A6D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9" name="Roundrect 9"/>
          <p:cNvSpPr/>
          <p:nvPr/>
        </p:nvSpPr>
        <p:spPr>
          <a:xfrm>
            <a:off x="241085" y="1257300"/>
            <a:ext cx="4112614" cy="2952750"/>
          </a:xfrm>
          <a:prstGeom prst="roundRect">
            <a:avLst>
              <a:gd name="adj" fmla="val 3871"/>
            </a:avLst>
          </a:prstGeom>
          <a:solidFill>
            <a:srgbClr val="020A19"/>
          </a:solidFill>
          <a:ln w="12700">
            <a:solidFill>
              <a:srgbClr val="00B7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10" name="Roundrect 10"/>
          <p:cNvSpPr/>
          <p:nvPr/>
        </p:nvSpPr>
        <p:spPr>
          <a:xfrm>
            <a:off x="7714237" y="1257300"/>
            <a:ext cx="4207813" cy="2952750"/>
          </a:xfrm>
          <a:prstGeom prst="roundRect">
            <a:avLst>
              <a:gd name="adj" fmla="val 3871"/>
            </a:avLst>
          </a:prstGeom>
          <a:solidFill>
            <a:srgbClr val="020A19"/>
          </a:solidFill>
          <a:ln w="12700">
            <a:solidFill>
              <a:srgbClr val="00B7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11" name="Roundrect 11"/>
          <p:cNvSpPr/>
          <p:nvPr/>
        </p:nvSpPr>
        <p:spPr>
          <a:xfrm>
            <a:off x="250605" y="4495800"/>
            <a:ext cx="11671445" cy="1143000"/>
          </a:xfrm>
          <a:prstGeom prst="roundRect">
            <a:avLst>
              <a:gd name="adj" fmla="val 7500"/>
            </a:avLst>
          </a:prstGeom>
          <a:solidFill>
            <a:srgbClr val="030B1A"/>
          </a:solidFill>
          <a:ln w="12700">
            <a:solidFill>
              <a:srgbClr val="345D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12" name="Roundrect 12"/>
          <p:cNvSpPr/>
          <p:nvPr/>
        </p:nvSpPr>
        <p:spPr>
          <a:xfrm>
            <a:off x="250605" y="5762625"/>
            <a:ext cx="11671445" cy="895350"/>
          </a:xfrm>
          <a:prstGeom prst="roundRect">
            <a:avLst>
              <a:gd name="adj" fmla="val 9574"/>
            </a:avLst>
          </a:prstGeom>
          <a:solidFill>
            <a:srgbClr val="06102A"/>
          </a:solidFill>
          <a:ln w="12700">
            <a:solidFill>
              <a:srgbClr val="1DBD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13" name="Roundrect 13"/>
          <p:cNvSpPr/>
          <p:nvPr/>
        </p:nvSpPr>
        <p:spPr>
          <a:xfrm>
            <a:off x="717082" y="1104900"/>
            <a:ext cx="2665583" cy="352425"/>
          </a:xfrm>
          <a:prstGeom prst="roundRect">
            <a:avLst>
              <a:gd name="adj" fmla="val 16216"/>
            </a:avLst>
          </a:prstGeom>
          <a:solidFill>
            <a:srgbClr val="063052"/>
          </a:solidFill>
          <a:ln w="12700">
            <a:solidFill>
              <a:srgbClr val="00BF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14" name="Roundrect 14"/>
          <p:cNvSpPr/>
          <p:nvPr/>
        </p:nvSpPr>
        <p:spPr>
          <a:xfrm>
            <a:off x="8475832" y="1104900"/>
            <a:ext cx="2284785" cy="352425"/>
          </a:xfrm>
          <a:prstGeom prst="roundRect">
            <a:avLst>
              <a:gd name="adj" fmla="val 16216"/>
            </a:avLst>
          </a:prstGeom>
          <a:solidFill>
            <a:srgbClr val="063052"/>
          </a:solidFill>
          <a:ln w="12700">
            <a:solidFill>
              <a:srgbClr val="00BF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15" name="Hexagon 15"/>
          <p:cNvSpPr/>
          <p:nvPr/>
        </p:nvSpPr>
        <p:spPr>
          <a:xfrm>
            <a:off x="621883" y="1000125"/>
            <a:ext cx="533117" cy="571500"/>
          </a:xfrm>
          <a:prstGeom prst="rect">
            <a:avLst/>
          </a:prstGeom>
          <a:solidFill>
            <a:srgbClr val="06213C"/>
          </a:solidFill>
          <a:ln w="12700">
            <a:solidFill>
              <a:srgbClr val="00BF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16" name="Roundrect 16"/>
          <p:cNvSpPr/>
          <p:nvPr/>
        </p:nvSpPr>
        <p:spPr>
          <a:xfrm>
            <a:off x="393404" y="2352675"/>
            <a:ext cx="913914" cy="1362075"/>
          </a:xfrm>
          <a:prstGeom prst="roundRect">
            <a:avLst>
              <a:gd name="adj" fmla="val 6250"/>
            </a:avLst>
          </a:prstGeom>
          <a:solidFill>
            <a:srgbClr val="06102D"/>
          </a:solidFill>
          <a:ln w="12700">
            <a:solidFill>
              <a:srgbClr val="0A8CEB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17" name="Roundrect 17"/>
          <p:cNvSpPr/>
          <p:nvPr/>
        </p:nvSpPr>
        <p:spPr>
          <a:xfrm>
            <a:off x="1345398" y="2352675"/>
            <a:ext cx="913914" cy="1362075"/>
          </a:xfrm>
          <a:prstGeom prst="roundRect">
            <a:avLst>
              <a:gd name="adj" fmla="val 6250"/>
            </a:avLst>
          </a:prstGeom>
          <a:solidFill>
            <a:srgbClr val="06102D"/>
          </a:solidFill>
          <a:ln w="12700">
            <a:solidFill>
              <a:srgbClr val="0A8CEB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18" name="Roundrect 18"/>
          <p:cNvSpPr/>
          <p:nvPr/>
        </p:nvSpPr>
        <p:spPr>
          <a:xfrm>
            <a:off x="2297392" y="2352675"/>
            <a:ext cx="913914" cy="1362075"/>
          </a:xfrm>
          <a:prstGeom prst="roundRect">
            <a:avLst>
              <a:gd name="adj" fmla="val 6250"/>
            </a:avLst>
          </a:prstGeom>
          <a:solidFill>
            <a:srgbClr val="06102D"/>
          </a:solidFill>
          <a:ln w="12700">
            <a:solidFill>
              <a:srgbClr val="0A8CEB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19" name="Roundrect 19"/>
          <p:cNvSpPr/>
          <p:nvPr/>
        </p:nvSpPr>
        <p:spPr>
          <a:xfrm>
            <a:off x="3249386" y="2352675"/>
            <a:ext cx="932954" cy="1362075"/>
          </a:xfrm>
          <a:prstGeom prst="roundRect">
            <a:avLst>
              <a:gd name="adj" fmla="val 6122"/>
            </a:avLst>
          </a:prstGeom>
          <a:solidFill>
            <a:srgbClr val="06102D"/>
          </a:solidFill>
          <a:ln w="12700">
            <a:solidFill>
              <a:srgbClr val="0A8CEB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20" name="Hexagon 20"/>
          <p:cNvSpPr/>
          <p:nvPr/>
        </p:nvSpPr>
        <p:spPr>
          <a:xfrm>
            <a:off x="7999835" y="1000125"/>
            <a:ext cx="533117" cy="571500"/>
          </a:xfrm>
          <a:prstGeom prst="rect">
            <a:avLst/>
          </a:prstGeom>
          <a:solidFill>
            <a:srgbClr val="06213C"/>
          </a:solidFill>
          <a:ln w="12700">
            <a:solidFill>
              <a:srgbClr val="00BF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21" name="Roundrect 21"/>
          <p:cNvSpPr/>
          <p:nvPr/>
        </p:nvSpPr>
        <p:spPr>
          <a:xfrm>
            <a:off x="7876076" y="1876425"/>
            <a:ext cx="847275" cy="1123950"/>
          </a:xfrm>
          <a:prstGeom prst="roundRect">
            <a:avLst>
              <a:gd name="adj" fmla="val 6742"/>
            </a:avLst>
          </a:prstGeom>
          <a:solidFill>
            <a:srgbClr val="06102D"/>
          </a:solidFill>
          <a:ln w="12700">
            <a:solidFill>
              <a:srgbClr val="0A8CEB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22" name="Roundrect 22"/>
          <p:cNvSpPr/>
          <p:nvPr/>
        </p:nvSpPr>
        <p:spPr>
          <a:xfrm>
            <a:off x="8780470" y="1876425"/>
            <a:ext cx="951994" cy="1123950"/>
          </a:xfrm>
          <a:prstGeom prst="roundRect">
            <a:avLst>
              <a:gd name="adj" fmla="val 6000"/>
            </a:avLst>
          </a:prstGeom>
          <a:solidFill>
            <a:srgbClr val="06102D"/>
          </a:solidFill>
          <a:ln w="12700">
            <a:solidFill>
              <a:srgbClr val="0A8CEB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23" name="Roundrect 23"/>
          <p:cNvSpPr/>
          <p:nvPr/>
        </p:nvSpPr>
        <p:spPr>
          <a:xfrm>
            <a:off x="9789584" y="1876425"/>
            <a:ext cx="999594" cy="1123950"/>
          </a:xfrm>
          <a:prstGeom prst="roundRect">
            <a:avLst>
              <a:gd name="adj" fmla="val 5714"/>
            </a:avLst>
          </a:prstGeom>
          <a:solidFill>
            <a:srgbClr val="06102D"/>
          </a:solidFill>
          <a:ln w="12700">
            <a:solidFill>
              <a:srgbClr val="0A8CEB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24" name="Roundrect 24"/>
          <p:cNvSpPr/>
          <p:nvPr/>
        </p:nvSpPr>
        <p:spPr>
          <a:xfrm>
            <a:off x="10836777" y="1876425"/>
            <a:ext cx="942474" cy="1123950"/>
          </a:xfrm>
          <a:prstGeom prst="roundRect">
            <a:avLst>
              <a:gd name="adj" fmla="val 6061"/>
            </a:avLst>
          </a:prstGeom>
          <a:solidFill>
            <a:srgbClr val="06102D"/>
          </a:solidFill>
          <a:ln w="12700">
            <a:solidFill>
              <a:srgbClr val="0A8CEB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25" name="Roundrect 25"/>
          <p:cNvSpPr/>
          <p:nvPr/>
        </p:nvSpPr>
        <p:spPr>
          <a:xfrm>
            <a:off x="8609111" y="3552825"/>
            <a:ext cx="2227666" cy="657225"/>
          </a:xfrm>
          <a:prstGeom prst="roundRect">
            <a:avLst>
              <a:gd name="adj" fmla="val 10145"/>
            </a:avLst>
          </a:prstGeom>
          <a:solidFill>
            <a:srgbClr val="06102D"/>
          </a:solidFill>
          <a:ln w="12700">
            <a:solidFill>
              <a:srgbClr val="49D9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26" name="Roundrect 26"/>
          <p:cNvSpPr/>
          <p:nvPr/>
        </p:nvSpPr>
        <p:spPr>
          <a:xfrm>
            <a:off x="469564" y="4657725"/>
            <a:ext cx="1694549" cy="914400"/>
          </a:xfrm>
          <a:prstGeom prst="roundRect">
            <a:avLst>
              <a:gd name="adj" fmla="val 7292"/>
            </a:avLst>
          </a:prstGeom>
          <a:solidFill>
            <a:srgbClr val="06102D"/>
          </a:solidFill>
          <a:ln w="12700">
            <a:solidFill>
              <a:srgbClr val="1AAE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27" name="Roundrect 27"/>
          <p:cNvSpPr/>
          <p:nvPr/>
        </p:nvSpPr>
        <p:spPr>
          <a:xfrm>
            <a:off x="2659150" y="4657725"/>
            <a:ext cx="1675509" cy="914400"/>
          </a:xfrm>
          <a:prstGeom prst="roundRect">
            <a:avLst>
              <a:gd name="adj" fmla="val 7292"/>
            </a:avLst>
          </a:prstGeom>
          <a:solidFill>
            <a:srgbClr val="06102D"/>
          </a:solidFill>
          <a:ln w="12700">
            <a:solidFill>
              <a:srgbClr val="1AAE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28" name="Roundrect 28"/>
          <p:cNvSpPr/>
          <p:nvPr/>
        </p:nvSpPr>
        <p:spPr>
          <a:xfrm>
            <a:off x="4858256" y="4657725"/>
            <a:ext cx="2094387" cy="914400"/>
          </a:xfrm>
          <a:prstGeom prst="roundRect">
            <a:avLst>
              <a:gd name="adj" fmla="val 7292"/>
            </a:avLst>
          </a:prstGeom>
          <a:solidFill>
            <a:srgbClr val="06102D"/>
          </a:solidFill>
          <a:ln w="12700">
            <a:solidFill>
              <a:srgbClr val="1AAE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29" name="Roundrect 29"/>
          <p:cNvSpPr/>
          <p:nvPr/>
        </p:nvSpPr>
        <p:spPr>
          <a:xfrm>
            <a:off x="7438159" y="4657725"/>
            <a:ext cx="1780229" cy="914400"/>
          </a:xfrm>
          <a:prstGeom prst="roundRect">
            <a:avLst>
              <a:gd name="adj" fmla="val 7292"/>
            </a:avLst>
          </a:prstGeom>
          <a:solidFill>
            <a:srgbClr val="06102D"/>
          </a:solidFill>
          <a:ln w="12700">
            <a:solidFill>
              <a:srgbClr val="1AAE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30" name="Rect 30"/>
          <p:cNvSpPr/>
          <p:nvPr/>
        </p:nvSpPr>
        <p:spPr>
          <a:xfrm>
            <a:off x="9703904" y="4762500"/>
            <a:ext cx="552156" cy="609600"/>
          </a:xfrm>
          <a:prstGeom prst="rect">
            <a:avLst/>
          </a:prstGeom>
          <a:solidFill>
            <a:srgbClr val="06102D"/>
          </a:solidFill>
          <a:ln w="12700">
            <a:solidFill>
              <a:srgbClr val="1AAE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31" name="Line 31"/>
          <p:cNvSpPr/>
          <p:nvPr/>
        </p:nvSpPr>
        <p:spPr>
          <a:xfrm>
            <a:off x="2430671" y="5876925"/>
            <a:ext cx="1" cy="638175"/>
          </a:xfrm>
          <a:prstGeom prst="line">
            <a:avLst/>
          </a:prstGeom>
          <a:noFill/>
          <a:ln w="12700">
            <a:solidFill>
              <a:srgbClr val="26B7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32" name="Chevron 32"/>
          <p:cNvSpPr/>
          <p:nvPr/>
        </p:nvSpPr>
        <p:spPr>
          <a:xfrm>
            <a:off x="2602030" y="5781675"/>
            <a:ext cx="2665583" cy="857250"/>
          </a:xfrm>
          <a:prstGeom prst="rect">
            <a:avLst/>
          </a:prstGeom>
          <a:solidFill>
            <a:srgbClr val="072B60"/>
          </a:solidFill>
          <a:ln w="12700">
            <a:solidFill>
              <a:srgbClr val="16AD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33" name="Chevron 33"/>
          <p:cNvSpPr/>
          <p:nvPr/>
        </p:nvSpPr>
        <p:spPr>
          <a:xfrm>
            <a:off x="5477052" y="5781675"/>
            <a:ext cx="2656063" cy="857250"/>
          </a:xfrm>
          <a:prstGeom prst="rect">
            <a:avLst/>
          </a:prstGeom>
          <a:solidFill>
            <a:srgbClr val="131044"/>
          </a:solidFill>
          <a:ln w="12700">
            <a:solidFill>
              <a:srgbClr val="8F73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34" name="Roundrect 34"/>
          <p:cNvSpPr/>
          <p:nvPr/>
        </p:nvSpPr>
        <p:spPr>
          <a:xfrm>
            <a:off x="8095035" y="5838825"/>
            <a:ext cx="3655657" cy="742950"/>
          </a:xfrm>
          <a:prstGeom prst="roundRect">
            <a:avLst>
              <a:gd name="adj" fmla="val 12821"/>
            </a:avLst>
          </a:prstGeom>
          <a:solidFill>
            <a:srgbClr val="17103D"/>
          </a:solidFill>
          <a:ln w="12700">
            <a:solidFill>
              <a:srgbClr val="7259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35" name="Triangle 35"/>
          <p:cNvSpPr/>
          <p:nvPr/>
        </p:nvSpPr>
        <p:spPr>
          <a:xfrm>
            <a:off x="2268832" y="4933950"/>
            <a:ext cx="323678" cy="304800"/>
          </a:xfrm>
          <a:prstGeom prst="rect">
            <a:avLst/>
          </a:prstGeom>
          <a:solidFill>
            <a:srgbClr val="20D9FF"/>
          </a:solidFill>
          <a:ln w="12700">
            <a:solidFill>
              <a:srgbClr val="20D9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36" name="Triangle 36"/>
          <p:cNvSpPr/>
          <p:nvPr/>
        </p:nvSpPr>
        <p:spPr>
          <a:xfrm>
            <a:off x="4458418" y="4933950"/>
            <a:ext cx="323678" cy="304800"/>
          </a:xfrm>
          <a:prstGeom prst="rect">
            <a:avLst/>
          </a:prstGeom>
          <a:solidFill>
            <a:srgbClr val="20D9FF"/>
          </a:solidFill>
          <a:ln w="12700">
            <a:solidFill>
              <a:srgbClr val="20D9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37" name="Triangle 37"/>
          <p:cNvSpPr/>
          <p:nvPr/>
        </p:nvSpPr>
        <p:spPr>
          <a:xfrm>
            <a:off x="7066881" y="4933950"/>
            <a:ext cx="323678" cy="304800"/>
          </a:xfrm>
          <a:prstGeom prst="rect">
            <a:avLst/>
          </a:prstGeom>
          <a:solidFill>
            <a:srgbClr val="20D9FF"/>
          </a:solidFill>
          <a:ln w="12700">
            <a:solidFill>
              <a:srgbClr val="20D9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38" name="Triangle 38"/>
          <p:cNvSpPr/>
          <p:nvPr/>
        </p:nvSpPr>
        <p:spPr>
          <a:xfrm>
            <a:off x="9380227" y="4933950"/>
            <a:ext cx="323678" cy="304800"/>
          </a:xfrm>
          <a:prstGeom prst="rect">
            <a:avLst/>
          </a:prstGeom>
          <a:solidFill>
            <a:srgbClr val="20D9FF"/>
          </a:solidFill>
          <a:ln w="12700">
            <a:solidFill>
              <a:srgbClr val="20D9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39" name="Hexagon 39"/>
          <p:cNvSpPr/>
          <p:nvPr/>
        </p:nvSpPr>
        <p:spPr>
          <a:xfrm>
            <a:off x="450524" y="5953125"/>
            <a:ext cx="533117" cy="514350"/>
          </a:xfrm>
          <a:prstGeom prst="rect">
            <a:avLst/>
          </a:prstGeom>
          <a:solidFill>
            <a:srgbClr val="06213C"/>
          </a:solidFill>
          <a:ln w="12700">
            <a:solidFill>
              <a:srgbClr val="00BF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40" name="Ellipse 40"/>
          <p:cNvSpPr/>
          <p:nvPr/>
        </p:nvSpPr>
        <p:spPr>
          <a:xfrm>
            <a:off x="5239053" y="3038475"/>
            <a:ext cx="1713589" cy="419100"/>
          </a:xfrm>
          <a:prstGeom prst="ellipse">
            <a:avLst/>
          </a:prstGeom>
          <a:solidFill>
            <a:srgbClr val="07E7FF"/>
          </a:solidFill>
          <a:ln w="12700">
            <a:solidFill>
              <a:srgbClr val="0AD4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41" name="Ellipse 41"/>
          <p:cNvSpPr/>
          <p:nvPr/>
        </p:nvSpPr>
        <p:spPr>
          <a:xfrm>
            <a:off x="8732871" y="3629025"/>
            <a:ext cx="485517" cy="485775"/>
          </a:xfrm>
          <a:prstGeom prst="ellipse">
            <a:avLst/>
          </a:prstGeom>
          <a:solidFill>
            <a:srgbClr val="052A56"/>
          </a:solidFill>
          <a:ln w="12700">
            <a:solidFill>
              <a:srgbClr val="6BEA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42" name="Ellipse 42"/>
          <p:cNvSpPr/>
          <p:nvPr/>
        </p:nvSpPr>
        <p:spPr>
          <a:xfrm>
            <a:off x="5191453" y="1295400"/>
            <a:ext cx="1808788" cy="1809750"/>
          </a:xfrm>
          <a:prstGeom prst="ellipse">
            <a:avLst/>
          </a:prstGeom>
          <a:solidFill>
            <a:srgbClr val="062A5D"/>
          </a:solidFill>
          <a:ln w="12700">
            <a:solidFill>
              <a:srgbClr val="7BE8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43" name="Ellipse 43"/>
          <p:cNvSpPr/>
          <p:nvPr/>
        </p:nvSpPr>
        <p:spPr>
          <a:xfrm>
            <a:off x="2592510" y="5915025"/>
            <a:ext cx="552156" cy="552450"/>
          </a:xfrm>
          <a:prstGeom prst="ellipse">
            <a:avLst/>
          </a:prstGeom>
          <a:solidFill>
            <a:srgbClr val="052B55"/>
          </a:solidFill>
          <a:ln w="12700">
            <a:solidFill>
              <a:srgbClr val="38D7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44" name="Ellipse 44"/>
          <p:cNvSpPr/>
          <p:nvPr/>
        </p:nvSpPr>
        <p:spPr>
          <a:xfrm>
            <a:off x="5562731" y="5915025"/>
            <a:ext cx="552156" cy="552450"/>
          </a:xfrm>
          <a:prstGeom prst="ellipse">
            <a:avLst/>
          </a:prstGeom>
          <a:solidFill>
            <a:srgbClr val="17113D"/>
          </a:solidFill>
          <a:ln w="12700">
            <a:solidFill>
              <a:srgbClr val="B49B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45" name="Ellipse 45"/>
          <p:cNvSpPr/>
          <p:nvPr/>
        </p:nvSpPr>
        <p:spPr>
          <a:xfrm>
            <a:off x="8333033" y="5915025"/>
            <a:ext cx="552156" cy="552450"/>
          </a:xfrm>
          <a:prstGeom prst="ellipse">
            <a:avLst/>
          </a:prstGeom>
          <a:solidFill>
            <a:srgbClr val="17113D"/>
          </a:solidFill>
          <a:ln w="12700">
            <a:solidFill>
              <a:srgbClr val="B49B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46" name="Ellipse 46"/>
          <p:cNvSpPr/>
          <p:nvPr/>
        </p:nvSpPr>
        <p:spPr>
          <a:xfrm>
            <a:off x="5334252" y="1438275"/>
            <a:ext cx="1523190" cy="1524000"/>
          </a:xfrm>
          <a:prstGeom prst="ellipse">
            <a:avLst/>
          </a:prstGeom>
          <a:solidFill>
            <a:srgbClr val="003577"/>
          </a:solidFill>
          <a:ln w="12700">
            <a:solidFill>
              <a:srgbClr val="00BF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47" name="Rect 47"/>
          <p:cNvSpPr/>
          <p:nvPr/>
        </p:nvSpPr>
        <p:spPr>
          <a:xfrm>
            <a:off x="9713424" y="4914900"/>
            <a:ext cx="142799" cy="438150"/>
          </a:xfrm>
          <a:prstGeom prst="rect">
            <a:avLst/>
          </a:prstGeom>
          <a:solidFill>
            <a:srgbClr val="06224B"/>
          </a:solidFill>
          <a:ln w="12700">
            <a:solidFill>
              <a:srgbClr val="2BD9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48" name="Rect 48"/>
          <p:cNvSpPr/>
          <p:nvPr/>
        </p:nvSpPr>
        <p:spPr>
          <a:xfrm>
            <a:off x="9903823" y="5095875"/>
            <a:ext cx="123759" cy="257175"/>
          </a:xfrm>
          <a:prstGeom prst="rect">
            <a:avLst/>
          </a:prstGeom>
          <a:solidFill>
            <a:srgbClr val="06224B"/>
          </a:solidFill>
          <a:ln w="12700">
            <a:solidFill>
              <a:srgbClr val="2BD9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49" name="Rect 49"/>
          <p:cNvSpPr/>
          <p:nvPr/>
        </p:nvSpPr>
        <p:spPr>
          <a:xfrm>
            <a:off x="10065662" y="4819650"/>
            <a:ext cx="152319" cy="533400"/>
          </a:xfrm>
          <a:prstGeom prst="rect">
            <a:avLst/>
          </a:prstGeom>
          <a:solidFill>
            <a:srgbClr val="06224B"/>
          </a:solidFill>
          <a:ln w="12700">
            <a:solidFill>
              <a:srgbClr val="7389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50" name="Ellipse 50"/>
          <p:cNvSpPr/>
          <p:nvPr/>
        </p:nvSpPr>
        <p:spPr>
          <a:xfrm>
            <a:off x="5477052" y="1581150"/>
            <a:ext cx="1237592" cy="1238250"/>
          </a:xfrm>
          <a:prstGeom prst="ellipse">
            <a:avLst/>
          </a:prstGeom>
          <a:solidFill>
            <a:srgbClr val="061B4F"/>
          </a:solidFill>
          <a:ln w="12700">
            <a:solidFill>
              <a:srgbClr val="0A7C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51" name="Roundrect 51"/>
          <p:cNvSpPr/>
          <p:nvPr/>
        </p:nvSpPr>
        <p:spPr>
          <a:xfrm>
            <a:off x="593323" y="2524125"/>
            <a:ext cx="495037" cy="371475"/>
          </a:xfrm>
          <a:prstGeom prst="roundRect">
            <a:avLst>
              <a:gd name="adj" fmla="val 35897"/>
            </a:avLst>
          </a:prstGeom>
          <a:solidFill>
            <a:srgbClr val="075593"/>
          </a:solidFill>
          <a:ln w="12700">
            <a:solidFill>
              <a:srgbClr val="1CE2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52" name="Roundrect 52"/>
          <p:cNvSpPr/>
          <p:nvPr/>
        </p:nvSpPr>
        <p:spPr>
          <a:xfrm>
            <a:off x="1507237" y="2495550"/>
            <a:ext cx="552156" cy="457200"/>
          </a:xfrm>
          <a:prstGeom prst="roundRect">
            <a:avLst>
              <a:gd name="adj" fmla="val 10417"/>
            </a:avLst>
          </a:prstGeom>
          <a:solidFill>
            <a:srgbClr val="063D6C"/>
          </a:solidFill>
          <a:ln w="12700">
            <a:solidFill>
              <a:srgbClr val="1AD8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53" name="Line 53"/>
          <p:cNvSpPr/>
          <p:nvPr/>
        </p:nvSpPr>
        <p:spPr>
          <a:xfrm>
            <a:off x="2440191" y="2743200"/>
            <a:ext cx="1" cy="1"/>
          </a:xfrm>
          <a:prstGeom prst="line">
            <a:avLst/>
          </a:prstGeom>
          <a:noFill/>
          <a:ln w="12700">
            <a:solidFill>
              <a:srgbClr val="66DF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54" name="Line 54"/>
          <p:cNvSpPr/>
          <p:nvPr/>
        </p:nvSpPr>
        <p:spPr>
          <a:xfrm>
            <a:off x="2516351" y="2676525"/>
            <a:ext cx="1" cy="142875"/>
          </a:xfrm>
          <a:prstGeom prst="line">
            <a:avLst/>
          </a:prstGeom>
          <a:noFill/>
          <a:ln w="12700">
            <a:solidFill>
              <a:srgbClr val="66DF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55" name="Line 55"/>
          <p:cNvSpPr/>
          <p:nvPr/>
        </p:nvSpPr>
        <p:spPr>
          <a:xfrm>
            <a:off x="2592510" y="2581275"/>
            <a:ext cx="1" cy="333375"/>
          </a:xfrm>
          <a:prstGeom prst="line">
            <a:avLst/>
          </a:prstGeom>
          <a:noFill/>
          <a:ln w="12700">
            <a:solidFill>
              <a:srgbClr val="66DF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56" name="Line 56"/>
          <p:cNvSpPr/>
          <p:nvPr/>
        </p:nvSpPr>
        <p:spPr>
          <a:xfrm>
            <a:off x="2668670" y="2476500"/>
            <a:ext cx="1" cy="552450"/>
          </a:xfrm>
          <a:prstGeom prst="line">
            <a:avLst/>
          </a:prstGeom>
          <a:noFill/>
          <a:ln w="12700">
            <a:solidFill>
              <a:srgbClr val="66DF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57" name="Line 57"/>
          <p:cNvSpPr/>
          <p:nvPr/>
        </p:nvSpPr>
        <p:spPr>
          <a:xfrm>
            <a:off x="2744829" y="2581275"/>
            <a:ext cx="1" cy="333375"/>
          </a:xfrm>
          <a:prstGeom prst="line">
            <a:avLst/>
          </a:prstGeom>
          <a:noFill/>
          <a:ln w="12700">
            <a:solidFill>
              <a:srgbClr val="66DF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58" name="Line 58"/>
          <p:cNvSpPr/>
          <p:nvPr/>
        </p:nvSpPr>
        <p:spPr>
          <a:xfrm>
            <a:off x="2820989" y="2676525"/>
            <a:ext cx="1" cy="142875"/>
          </a:xfrm>
          <a:prstGeom prst="line">
            <a:avLst/>
          </a:prstGeom>
          <a:noFill/>
          <a:ln w="12700">
            <a:solidFill>
              <a:srgbClr val="66DF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59" name="Roundrect 59"/>
          <p:cNvSpPr/>
          <p:nvPr/>
        </p:nvSpPr>
        <p:spPr>
          <a:xfrm>
            <a:off x="3439785" y="2514600"/>
            <a:ext cx="561676" cy="438150"/>
          </a:xfrm>
          <a:prstGeom prst="roundRect">
            <a:avLst>
              <a:gd name="adj" fmla="val 19565"/>
            </a:avLst>
          </a:prstGeom>
          <a:solidFill>
            <a:srgbClr val="11154A"/>
          </a:solidFill>
          <a:ln w="12700">
            <a:solidFill>
              <a:srgbClr val="BDA8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60" name="Line 60"/>
          <p:cNvSpPr/>
          <p:nvPr/>
        </p:nvSpPr>
        <p:spPr>
          <a:xfrm>
            <a:off x="4353699" y="2343150"/>
            <a:ext cx="523597" cy="1"/>
          </a:xfrm>
          <a:prstGeom prst="line">
            <a:avLst/>
          </a:prstGeom>
          <a:noFill/>
          <a:ln w="12700">
            <a:solidFill>
              <a:srgbClr val="1CD9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61" name="Line 61"/>
          <p:cNvSpPr/>
          <p:nvPr/>
        </p:nvSpPr>
        <p:spPr>
          <a:xfrm>
            <a:off x="7009762" y="2343150"/>
            <a:ext cx="694956" cy="1"/>
          </a:xfrm>
          <a:prstGeom prst="line">
            <a:avLst/>
          </a:prstGeom>
          <a:noFill/>
          <a:ln w="12700">
            <a:solidFill>
              <a:srgbClr val="1CD9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62" name="Ellipse 62"/>
          <p:cNvSpPr/>
          <p:nvPr/>
        </p:nvSpPr>
        <p:spPr>
          <a:xfrm>
            <a:off x="688522" y="2676525"/>
            <a:ext cx="85679" cy="85725"/>
          </a:xfrm>
          <a:prstGeom prst="ellipse">
            <a:avLst/>
          </a:prstGeom>
          <a:solidFill>
            <a:srgbClr val="61D7FF"/>
          </a:solidFill>
          <a:ln w="12700">
            <a:solidFill>
              <a:srgbClr val="61D7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63" name="Ellipse 63"/>
          <p:cNvSpPr/>
          <p:nvPr/>
        </p:nvSpPr>
        <p:spPr>
          <a:xfrm>
            <a:off x="821801" y="2676525"/>
            <a:ext cx="85679" cy="85725"/>
          </a:xfrm>
          <a:prstGeom prst="ellipse">
            <a:avLst/>
          </a:prstGeom>
          <a:solidFill>
            <a:srgbClr val="61D7FF"/>
          </a:solidFill>
          <a:ln w="12700">
            <a:solidFill>
              <a:srgbClr val="61D7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64" name="Ellipse 64"/>
          <p:cNvSpPr/>
          <p:nvPr/>
        </p:nvSpPr>
        <p:spPr>
          <a:xfrm>
            <a:off x="955081" y="2676525"/>
            <a:ext cx="85679" cy="85725"/>
          </a:xfrm>
          <a:prstGeom prst="ellipse">
            <a:avLst/>
          </a:prstGeom>
          <a:solidFill>
            <a:srgbClr val="61D7FF"/>
          </a:solidFill>
          <a:ln w="12700">
            <a:solidFill>
              <a:srgbClr val="61D7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65" name="Triangle 65"/>
          <p:cNvSpPr/>
          <p:nvPr/>
        </p:nvSpPr>
        <p:spPr>
          <a:xfrm>
            <a:off x="1535797" y="2667000"/>
            <a:ext cx="285598" cy="257175"/>
          </a:xfrm>
          <a:prstGeom prst="rect">
            <a:avLst/>
          </a:prstGeom>
          <a:solidFill>
            <a:srgbClr val="16C9FF"/>
          </a:solidFill>
          <a:ln w="12700">
            <a:solidFill>
              <a:srgbClr val="16C9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66" name="Triangle 66"/>
          <p:cNvSpPr/>
          <p:nvPr/>
        </p:nvSpPr>
        <p:spPr>
          <a:xfrm>
            <a:off x="1754755" y="2609850"/>
            <a:ext cx="285598" cy="314325"/>
          </a:xfrm>
          <a:prstGeom prst="rect">
            <a:avLst/>
          </a:prstGeom>
          <a:solidFill>
            <a:srgbClr val="078CEB"/>
          </a:solidFill>
          <a:ln w="12700">
            <a:solidFill>
              <a:srgbClr val="078CEB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67" name="Ellipse 67"/>
          <p:cNvSpPr/>
          <p:nvPr/>
        </p:nvSpPr>
        <p:spPr>
          <a:xfrm>
            <a:off x="1621476" y="2581275"/>
            <a:ext cx="123759" cy="123825"/>
          </a:xfrm>
          <a:prstGeom prst="ellipse">
            <a:avLst/>
          </a:prstGeom>
          <a:solidFill>
            <a:srgbClr val="55DEFF"/>
          </a:solidFill>
          <a:ln w="12700">
            <a:solidFill>
              <a:srgbClr val="55DE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68" name="Triangle 68"/>
          <p:cNvSpPr/>
          <p:nvPr/>
        </p:nvSpPr>
        <p:spPr>
          <a:xfrm>
            <a:off x="3649223" y="2638425"/>
            <a:ext cx="209439" cy="190500"/>
          </a:xfrm>
          <a:prstGeom prst="rect">
            <a:avLst/>
          </a:prstGeom>
          <a:solidFill>
            <a:srgbClr val="F0F4FF"/>
          </a:solidFill>
          <a:ln w="12700">
            <a:solidFill>
              <a:srgbClr val="F0F4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69" name="Ellipse 69"/>
          <p:cNvSpPr/>
          <p:nvPr/>
        </p:nvSpPr>
        <p:spPr>
          <a:xfrm>
            <a:off x="4325139" y="2305050"/>
            <a:ext cx="85679" cy="85725"/>
          </a:xfrm>
          <a:prstGeom prst="ellipse">
            <a:avLst/>
          </a:prstGeom>
          <a:solidFill>
            <a:srgbClr val="20D4FF"/>
          </a:solidFill>
          <a:ln w="12700">
            <a:solidFill>
              <a:srgbClr val="20D4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70" name="Ellipse 70"/>
          <p:cNvSpPr/>
          <p:nvPr/>
        </p:nvSpPr>
        <p:spPr>
          <a:xfrm>
            <a:off x="4839216" y="2305050"/>
            <a:ext cx="85679" cy="85725"/>
          </a:xfrm>
          <a:prstGeom prst="ellipse">
            <a:avLst/>
          </a:prstGeom>
          <a:solidFill>
            <a:srgbClr val="20D4FF"/>
          </a:solidFill>
          <a:ln w="12700">
            <a:solidFill>
              <a:srgbClr val="20D4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71" name="Ellipse 71"/>
          <p:cNvSpPr/>
          <p:nvPr/>
        </p:nvSpPr>
        <p:spPr>
          <a:xfrm>
            <a:off x="7228720" y="2305050"/>
            <a:ext cx="85679" cy="85725"/>
          </a:xfrm>
          <a:prstGeom prst="ellipse">
            <a:avLst/>
          </a:prstGeom>
          <a:solidFill>
            <a:srgbClr val="20D4FF"/>
          </a:solidFill>
          <a:ln w="12700">
            <a:solidFill>
              <a:srgbClr val="20D4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72" name="Ellipse 72"/>
          <p:cNvSpPr/>
          <p:nvPr/>
        </p:nvSpPr>
        <p:spPr>
          <a:xfrm>
            <a:off x="7666638" y="2305050"/>
            <a:ext cx="85679" cy="85725"/>
          </a:xfrm>
          <a:prstGeom prst="ellipse">
            <a:avLst/>
          </a:prstGeom>
          <a:solidFill>
            <a:srgbClr val="20D4FF"/>
          </a:solidFill>
          <a:ln w="12700">
            <a:solidFill>
              <a:srgbClr val="20D4FF"/>
            </a:solidFill>
          </a:ln>
        </p:spPr>
        <p:txBody>
          <a:bodyPr wrap="square" anchor="ctr" lIns="0" tIns="0" rIns="0" bIns="0"/>
          <a:lstStyle/>
          <a:p>
            <a:endParaRPr lang="zh-CN"/>
          </a:p>
        </p:txBody>
      </p:sp>
      <p:sp>
        <p:nvSpPr>
          <p:cNvPr id="73" name="TextBox 73"/>
          <p:cNvSpPr txBox="1"/>
          <p:nvPr/>
        </p:nvSpPr>
        <p:spPr>
          <a:xfrm>
            <a:off x="2649630" y="161925"/>
            <a:ext cx="6901956" cy="4286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277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TOKEN AS THE CORE ELEMENT</a:t>
            </a:r>
            <a:endParaRPr lang="zh-CN" sz="2770"/>
          </a:p>
        </p:txBody>
      </p:sp>
      <p:sp>
        <p:nvSpPr>
          <p:cNvPr id="74" name="TextBox 74"/>
          <p:cNvSpPr txBox="1"/>
          <p:nvPr/>
        </p:nvSpPr>
        <p:spPr>
          <a:xfrm>
            <a:off x="2859068" y="590550"/>
            <a:ext cx="6473558" cy="4381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2830" b="1">
                <a:solidFill>
                  <a:srgbClr val="40CFFF"/>
                </a:solidFill>
                <a:latin typeface="PingFang SC"/>
                <a:ea typeface="PingFang SC"/>
                <a:cs typeface="PingFang SC"/>
              </a:rPr>
              <a:t>OF INTELLIGENT ECONOMY</a:t>
            </a:r>
            <a:endParaRPr lang="zh-CN" sz="2830"/>
          </a:p>
        </p:txBody>
      </p:sp>
      <p:sp>
        <p:nvSpPr>
          <p:cNvPr id="75" name="TextBox 75"/>
          <p:cNvSpPr txBox="1"/>
          <p:nvPr/>
        </p:nvSpPr>
        <p:spPr>
          <a:xfrm>
            <a:off x="1240679" y="1171575"/>
            <a:ext cx="1808788" cy="2286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390" b="1">
                <a:solidFill>
                  <a:srgbClr val="25D8FF"/>
                </a:solidFill>
                <a:latin typeface="PingFang SC"/>
                <a:ea typeface="PingFang SC"/>
                <a:cs typeface="PingFang SC"/>
              </a:rPr>
              <a:t>TECHNICAL DIMENSION</a:t>
            </a:r>
            <a:endParaRPr lang="zh-CN" sz="1390"/>
          </a:p>
        </p:txBody>
      </p:sp>
      <p:sp>
        <p:nvSpPr>
          <p:cNvPr id="76" name="TextBox 76"/>
          <p:cNvSpPr txBox="1"/>
          <p:nvPr/>
        </p:nvSpPr>
        <p:spPr>
          <a:xfrm>
            <a:off x="878921" y="1619250"/>
            <a:ext cx="2713183" cy="2286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48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UNIVERSAL COMPUTING UNIT</a:t>
            </a:r>
            <a:endParaRPr lang="zh-CN" sz="1480"/>
          </a:p>
        </p:txBody>
      </p:sp>
      <p:sp>
        <p:nvSpPr>
          <p:cNvPr id="77" name="TextBox 77"/>
          <p:cNvSpPr txBox="1"/>
          <p:nvPr/>
        </p:nvSpPr>
        <p:spPr>
          <a:xfrm>
            <a:off x="821801" y="1876425"/>
            <a:ext cx="2836942" cy="3238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1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Token is the minimum discrete</a:t>
            </a:r>
            <a:endParaRPr lang="zh-CN" sz="1010"/>
          </a:p>
          <a:p>
            <a:pPr algn="ctr"/>
            <a:r>
              <a:rPr lang="zh-CN" sz="101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computable unit for multimodal information</a:t>
            </a:r>
            <a:endParaRPr lang="zh-CN" sz="1010"/>
          </a:p>
        </p:txBody>
      </p:sp>
      <p:sp>
        <p:nvSpPr>
          <p:cNvPr id="78" name="TextBox 78"/>
          <p:cNvSpPr txBox="1"/>
          <p:nvPr/>
        </p:nvSpPr>
        <p:spPr>
          <a:xfrm>
            <a:off x="555243" y="3086100"/>
            <a:ext cx="580716" cy="1809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17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TEXT</a:t>
            </a:r>
            <a:endParaRPr lang="zh-CN" sz="1170"/>
          </a:p>
        </p:txBody>
      </p:sp>
      <p:sp>
        <p:nvSpPr>
          <p:cNvPr id="79" name="TextBox 79"/>
          <p:cNvSpPr txBox="1"/>
          <p:nvPr/>
        </p:nvSpPr>
        <p:spPr>
          <a:xfrm>
            <a:off x="488604" y="3324225"/>
            <a:ext cx="713995" cy="2857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Language and</a:t>
            </a:r>
            <a:endParaRPr lang="zh-CN" sz="880"/>
          </a:p>
          <a:p>
            <a:pPr algn="ctr"/>
            <a:r>
              <a:rPr lang="zh-CN" sz="8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Knowledge</a:t>
            </a:r>
            <a:endParaRPr lang="zh-CN" sz="880"/>
          </a:p>
        </p:txBody>
      </p:sp>
      <p:sp>
        <p:nvSpPr>
          <p:cNvPr id="80" name="TextBox 80"/>
          <p:cNvSpPr txBox="1"/>
          <p:nvPr/>
        </p:nvSpPr>
        <p:spPr>
          <a:xfrm>
            <a:off x="1497717" y="3086100"/>
            <a:ext cx="628316" cy="1809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17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IMAGE</a:t>
            </a:r>
            <a:endParaRPr lang="zh-CN" sz="1170"/>
          </a:p>
        </p:txBody>
      </p:sp>
      <p:sp>
        <p:nvSpPr>
          <p:cNvPr id="81" name="TextBox 81"/>
          <p:cNvSpPr txBox="1"/>
          <p:nvPr/>
        </p:nvSpPr>
        <p:spPr>
          <a:xfrm>
            <a:off x="1459637" y="3324225"/>
            <a:ext cx="675916" cy="2857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Visual</a:t>
            </a:r>
            <a:endParaRPr lang="zh-CN" sz="880"/>
          </a:p>
          <a:p>
            <a:pPr algn="ctr"/>
            <a:r>
              <a:rPr lang="zh-CN" sz="8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Information</a:t>
            </a:r>
            <a:endParaRPr lang="zh-CN" sz="880"/>
          </a:p>
        </p:txBody>
      </p:sp>
      <p:sp>
        <p:nvSpPr>
          <p:cNvPr id="82" name="TextBox 82"/>
          <p:cNvSpPr txBox="1"/>
          <p:nvPr/>
        </p:nvSpPr>
        <p:spPr>
          <a:xfrm>
            <a:off x="2459231" y="3086100"/>
            <a:ext cx="580716" cy="1809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17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AUDIO</a:t>
            </a:r>
            <a:endParaRPr lang="zh-CN" sz="1170"/>
          </a:p>
        </p:txBody>
      </p:sp>
      <p:sp>
        <p:nvSpPr>
          <p:cNvPr id="83" name="TextBox 83"/>
          <p:cNvSpPr txBox="1"/>
          <p:nvPr/>
        </p:nvSpPr>
        <p:spPr>
          <a:xfrm>
            <a:off x="2430671" y="3324225"/>
            <a:ext cx="637836" cy="2857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Sound and</a:t>
            </a:r>
            <a:endParaRPr lang="zh-CN" sz="1000"/>
          </a:p>
          <a:p>
            <a:pPr algn="ctr"/>
            <a:r>
              <a:rPr lang="zh-CN" sz="100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Speech</a:t>
            </a:r>
            <a:endParaRPr lang="zh-CN" sz="1000"/>
          </a:p>
        </p:txBody>
      </p:sp>
      <p:sp>
        <p:nvSpPr>
          <p:cNvPr id="84" name="TextBox 84"/>
          <p:cNvSpPr txBox="1"/>
          <p:nvPr/>
        </p:nvSpPr>
        <p:spPr>
          <a:xfrm>
            <a:off x="3411225" y="3086100"/>
            <a:ext cx="609276" cy="1809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17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VIDEO</a:t>
            </a:r>
            <a:endParaRPr lang="zh-CN" sz="1170"/>
          </a:p>
        </p:txBody>
      </p:sp>
      <p:sp>
        <p:nvSpPr>
          <p:cNvPr id="85" name="TextBox 85"/>
          <p:cNvSpPr txBox="1"/>
          <p:nvPr/>
        </p:nvSpPr>
        <p:spPr>
          <a:xfrm>
            <a:off x="3325545" y="3324225"/>
            <a:ext cx="780635" cy="2857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19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Dynamic Visual</a:t>
            </a:r>
            <a:endParaRPr lang="zh-CN" sz="819"/>
          </a:p>
          <a:p>
            <a:pPr algn="ctr"/>
            <a:r>
              <a:rPr lang="zh-CN" sz="819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Information</a:t>
            </a:r>
            <a:endParaRPr lang="zh-CN" sz="819"/>
          </a:p>
        </p:txBody>
      </p:sp>
      <p:sp>
        <p:nvSpPr>
          <p:cNvPr id="86" name="TextBox 86"/>
          <p:cNvSpPr txBox="1"/>
          <p:nvPr/>
        </p:nvSpPr>
        <p:spPr>
          <a:xfrm>
            <a:off x="612363" y="3857625"/>
            <a:ext cx="3427178" cy="1714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30">
                <a:solidFill>
                  <a:srgbClr val="26D8FF"/>
                </a:solidFill>
                <a:latin typeface="PingFang SC"/>
                <a:ea typeface="PingFang SC"/>
                <a:cs typeface="PingFang SC"/>
              </a:rPr>
              <a:t>One Token. Any Modality.  Computable.  Storable.  Transferable.</a:t>
            </a:r>
            <a:endParaRPr lang="zh-CN" sz="830"/>
          </a:p>
        </p:txBody>
      </p:sp>
      <p:sp>
        <p:nvSpPr>
          <p:cNvPr id="87" name="TextBox 87"/>
          <p:cNvSpPr txBox="1"/>
          <p:nvPr/>
        </p:nvSpPr>
        <p:spPr>
          <a:xfrm>
            <a:off x="4982015" y="3752850"/>
            <a:ext cx="2237186" cy="1619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050" b="1">
                <a:solidFill>
                  <a:srgbClr val="25D8FF"/>
                </a:solidFill>
                <a:latin typeface="PingFang SC"/>
                <a:ea typeface="PingFang SC"/>
                <a:cs typeface="PingFang SC"/>
              </a:rPr>
              <a:t>TOKEN IS THE CORE ELEMENT</a:t>
            </a:r>
            <a:endParaRPr lang="zh-CN" sz="1050"/>
          </a:p>
        </p:txBody>
      </p:sp>
      <p:sp>
        <p:nvSpPr>
          <p:cNvPr id="88" name="TextBox 88"/>
          <p:cNvSpPr txBox="1"/>
          <p:nvPr/>
        </p:nvSpPr>
        <p:spPr>
          <a:xfrm>
            <a:off x="5172414" y="3924300"/>
            <a:ext cx="1856388" cy="4572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9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Connecting all resources,</a:t>
            </a:r>
            <a:endParaRPr lang="zh-CN" sz="980"/>
          </a:p>
          <a:p>
            <a:pPr algn="ctr"/>
            <a:r>
              <a:rPr lang="zh-CN" sz="9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computing all possibilities,</a:t>
            </a:r>
            <a:endParaRPr lang="zh-CN" sz="980"/>
          </a:p>
          <a:p>
            <a:pPr algn="ctr"/>
            <a:r>
              <a:rPr lang="zh-CN" sz="9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creating infinite value.</a:t>
            </a:r>
            <a:endParaRPr lang="zh-CN" sz="980"/>
          </a:p>
        </p:txBody>
      </p:sp>
      <p:sp>
        <p:nvSpPr>
          <p:cNvPr id="89" name="TextBox 89"/>
          <p:cNvSpPr txBox="1"/>
          <p:nvPr/>
        </p:nvSpPr>
        <p:spPr>
          <a:xfrm>
            <a:off x="8637671" y="1171575"/>
            <a:ext cx="1932548" cy="2286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410" b="1">
                <a:solidFill>
                  <a:srgbClr val="25D8FF"/>
                </a:solidFill>
                <a:latin typeface="PingFang SC"/>
                <a:ea typeface="PingFang SC"/>
                <a:cs typeface="PingFang SC"/>
              </a:rPr>
              <a:t>INDUSTRIAL DIMENSION</a:t>
            </a:r>
            <a:endParaRPr lang="zh-CN" sz="1410"/>
          </a:p>
        </p:txBody>
      </p:sp>
      <p:sp>
        <p:nvSpPr>
          <p:cNvPr id="90" name="TextBox 90"/>
          <p:cNvSpPr txBox="1"/>
          <p:nvPr/>
        </p:nvSpPr>
        <p:spPr>
          <a:xfrm>
            <a:off x="8123595" y="1628775"/>
            <a:ext cx="2998781" cy="1809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17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CONVERGENCE → FUSION → TRANSFORMATION</a:t>
            </a:r>
            <a:endParaRPr lang="zh-CN" sz="1170"/>
          </a:p>
        </p:txBody>
      </p:sp>
      <p:sp>
        <p:nvSpPr>
          <p:cNvPr id="91" name="TextBox 91"/>
          <p:cNvSpPr txBox="1"/>
          <p:nvPr/>
        </p:nvSpPr>
        <p:spPr>
          <a:xfrm>
            <a:off x="8104555" y="1971675"/>
            <a:ext cx="409357" cy="4286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2490" b="1">
                <a:solidFill>
                  <a:srgbClr val="35D8FF"/>
                </a:solidFill>
                <a:latin typeface="PingFang SC"/>
                <a:ea typeface="PingFang SC"/>
                <a:cs typeface="PingFang SC"/>
              </a:rPr>
              <a:t>⚡</a:t>
            </a:r>
            <a:endParaRPr lang="zh-CN" sz="2490"/>
          </a:p>
        </p:txBody>
      </p:sp>
      <p:sp>
        <p:nvSpPr>
          <p:cNvPr id="92" name="TextBox 92"/>
          <p:cNvSpPr txBox="1"/>
          <p:nvPr/>
        </p:nvSpPr>
        <p:spPr>
          <a:xfrm>
            <a:off x="7990315" y="2447925"/>
            <a:ext cx="618796" cy="4572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53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ENERGY</a:t>
            </a:r>
            <a:endParaRPr lang="zh-CN" sz="530"/>
          </a:p>
          <a:p>
            <a:pPr algn="ctr"/>
            <a:r>
              <a:rPr lang="zh-CN" sz="53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Powering the</a:t>
            </a:r>
            <a:endParaRPr lang="zh-CN" sz="530"/>
          </a:p>
          <a:p>
            <a:pPr algn="ctr"/>
            <a:r>
              <a:rPr lang="zh-CN" sz="53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Intelligent World</a:t>
            </a:r>
            <a:endParaRPr lang="zh-CN" sz="530"/>
          </a:p>
        </p:txBody>
      </p:sp>
      <p:sp>
        <p:nvSpPr>
          <p:cNvPr id="93" name="TextBox 93"/>
          <p:cNvSpPr txBox="1"/>
          <p:nvPr/>
        </p:nvSpPr>
        <p:spPr>
          <a:xfrm>
            <a:off x="9085108" y="1981200"/>
            <a:ext cx="371278" cy="3810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2210" b="1">
                <a:solidFill>
                  <a:srgbClr val="8CEFFF"/>
                </a:solidFill>
                <a:latin typeface="PingFang SC"/>
                <a:ea typeface="PingFang SC"/>
                <a:cs typeface="PingFang SC"/>
              </a:rPr>
              <a:t>▣</a:t>
            </a:r>
            <a:endParaRPr lang="zh-CN" sz="2210"/>
          </a:p>
        </p:txBody>
      </p:sp>
      <p:sp>
        <p:nvSpPr>
          <p:cNvPr id="94" name="TextBox 94"/>
          <p:cNvSpPr txBox="1"/>
          <p:nvPr/>
        </p:nvSpPr>
        <p:spPr>
          <a:xfrm>
            <a:off x="8942309" y="2447925"/>
            <a:ext cx="628316" cy="4572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9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CHIP</a:t>
            </a:r>
            <a:endParaRPr lang="zh-CN" sz="900"/>
          </a:p>
          <a:p>
            <a:pPr algn="ctr"/>
            <a:r>
              <a:rPr lang="zh-CN" sz="9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Computing</a:t>
            </a:r>
            <a:endParaRPr lang="zh-CN" sz="900"/>
          </a:p>
          <a:p>
            <a:pPr algn="ctr"/>
            <a:r>
              <a:rPr lang="zh-CN" sz="9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Foundation</a:t>
            </a:r>
            <a:endParaRPr lang="zh-CN" sz="900"/>
          </a:p>
        </p:txBody>
      </p:sp>
      <p:sp>
        <p:nvSpPr>
          <p:cNvPr id="95" name="TextBox 95"/>
          <p:cNvSpPr txBox="1"/>
          <p:nvPr/>
        </p:nvSpPr>
        <p:spPr>
          <a:xfrm>
            <a:off x="10132302" y="1952625"/>
            <a:ext cx="361758" cy="4095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969" b="1">
                <a:solidFill>
                  <a:srgbClr val="8CEFFF"/>
                </a:solidFill>
                <a:latin typeface="PingFang SC"/>
                <a:ea typeface="PingFang SC"/>
                <a:cs typeface="PingFang SC"/>
              </a:rPr>
              <a:t>▰</a:t>
            </a:r>
            <a:endParaRPr lang="zh-CN" sz="969"/>
          </a:p>
          <a:p>
            <a:pPr algn="ctr"/>
            <a:r>
              <a:rPr lang="zh-CN" sz="969" b="1">
                <a:solidFill>
                  <a:srgbClr val="8CEFFF"/>
                </a:solidFill>
                <a:latin typeface="PingFang SC"/>
                <a:ea typeface="PingFang SC"/>
                <a:cs typeface="PingFang SC"/>
              </a:rPr>
              <a:t>▰</a:t>
            </a:r>
            <a:endParaRPr lang="zh-CN" sz="969"/>
          </a:p>
          <a:p>
            <a:pPr algn="ctr"/>
            <a:r>
              <a:rPr lang="zh-CN" sz="969" b="1">
                <a:solidFill>
                  <a:srgbClr val="8CEFFF"/>
                </a:solidFill>
                <a:latin typeface="PingFang SC"/>
                <a:ea typeface="PingFang SC"/>
                <a:cs typeface="PingFang SC"/>
              </a:rPr>
              <a:t>▰</a:t>
            </a:r>
            <a:endParaRPr lang="zh-CN" sz="969"/>
          </a:p>
        </p:txBody>
      </p:sp>
      <p:sp>
        <p:nvSpPr>
          <p:cNvPr id="96" name="TextBox 96"/>
          <p:cNvSpPr txBox="1"/>
          <p:nvPr/>
        </p:nvSpPr>
        <p:spPr>
          <a:xfrm>
            <a:off x="9903823" y="2381250"/>
            <a:ext cx="771115" cy="5238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HIGH-QUALITY</a:t>
            </a:r>
            <a:endParaRPr lang="zh-CN" sz="850"/>
          </a:p>
          <a:p>
            <a:pPr algn="ctr"/>
            <a:r>
              <a:rPr lang="zh-CN" sz="8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DATASET</a:t>
            </a:r>
            <a:endParaRPr lang="zh-CN" sz="850"/>
          </a:p>
          <a:p>
            <a:pPr algn="ctr"/>
            <a:r>
              <a:rPr lang="zh-CN" sz="8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Fuel for</a:t>
            </a:r>
            <a:endParaRPr lang="zh-CN" sz="850"/>
          </a:p>
          <a:p>
            <a:pPr algn="ctr"/>
            <a:r>
              <a:rPr lang="zh-CN" sz="8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Intelligence</a:t>
            </a:r>
            <a:endParaRPr lang="zh-CN" sz="850"/>
          </a:p>
        </p:txBody>
      </p:sp>
      <p:sp>
        <p:nvSpPr>
          <p:cNvPr id="97" name="TextBox 97"/>
          <p:cNvSpPr txBox="1"/>
          <p:nvPr/>
        </p:nvSpPr>
        <p:spPr>
          <a:xfrm>
            <a:off x="11122375" y="1971675"/>
            <a:ext cx="418877" cy="4095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2380" b="1">
                <a:solidFill>
                  <a:srgbClr val="CDBAFF"/>
                </a:solidFill>
                <a:latin typeface="PingFang SC"/>
                <a:ea typeface="PingFang SC"/>
                <a:cs typeface="PingFang SC"/>
              </a:rPr>
              <a:t>✣</a:t>
            </a:r>
            <a:endParaRPr lang="zh-CN" sz="2380"/>
          </a:p>
        </p:txBody>
      </p:sp>
      <p:sp>
        <p:nvSpPr>
          <p:cNvPr id="98" name="TextBox 98"/>
          <p:cNvSpPr txBox="1"/>
          <p:nvPr/>
        </p:nvSpPr>
        <p:spPr>
          <a:xfrm>
            <a:off x="10951016" y="2457450"/>
            <a:ext cx="742555" cy="4286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89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LARGE MODEL</a:t>
            </a:r>
            <a:endParaRPr lang="zh-CN" sz="890"/>
          </a:p>
          <a:p>
            <a:pPr algn="ctr"/>
            <a:r>
              <a:rPr lang="zh-CN" sz="89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Intelligence</a:t>
            </a:r>
            <a:endParaRPr lang="zh-CN" sz="890"/>
          </a:p>
          <a:p>
            <a:pPr algn="ctr"/>
            <a:r>
              <a:rPr lang="zh-CN" sz="89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Engine</a:t>
            </a:r>
            <a:endParaRPr lang="zh-CN" sz="890"/>
          </a:p>
        </p:txBody>
      </p:sp>
      <p:sp>
        <p:nvSpPr>
          <p:cNvPr id="99" name="TextBox 99"/>
          <p:cNvSpPr txBox="1"/>
          <p:nvPr/>
        </p:nvSpPr>
        <p:spPr>
          <a:xfrm>
            <a:off x="9389746" y="3629025"/>
            <a:ext cx="1313752" cy="5143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1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TOKEN</a:t>
            </a:r>
            <a:endParaRPr lang="zh-CN" sz="1100"/>
          </a:p>
          <a:p>
            <a:pPr algn="l"/>
            <a:r>
              <a:rPr lang="zh-CN" sz="11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The Unified Output</a:t>
            </a:r>
            <a:endParaRPr lang="zh-CN" sz="1100"/>
          </a:p>
          <a:p>
            <a:pPr algn="l"/>
            <a:r>
              <a:rPr lang="zh-CN" sz="11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and Value Carrier</a:t>
            </a:r>
            <a:endParaRPr lang="zh-CN" sz="1100"/>
          </a:p>
        </p:txBody>
      </p:sp>
      <p:sp>
        <p:nvSpPr>
          <p:cNvPr id="100" name="TextBox 100"/>
          <p:cNvSpPr txBox="1"/>
          <p:nvPr/>
        </p:nvSpPr>
        <p:spPr>
          <a:xfrm>
            <a:off x="5105774" y="4457700"/>
            <a:ext cx="1961107" cy="1905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230" b="1">
                <a:solidFill>
                  <a:srgbClr val="24D8FF"/>
                </a:solidFill>
                <a:latin typeface="PingFang SC"/>
                <a:ea typeface="PingFang SC"/>
                <a:cs typeface="PingFang SC"/>
              </a:rPr>
              <a:t>VALUE CHAIN FLOW</a:t>
            </a:r>
            <a:endParaRPr lang="zh-CN" sz="1230"/>
          </a:p>
        </p:txBody>
      </p:sp>
      <p:sp>
        <p:nvSpPr>
          <p:cNvPr id="101" name="TextBox 101"/>
          <p:cNvSpPr txBox="1"/>
          <p:nvPr/>
        </p:nvSpPr>
        <p:spPr>
          <a:xfrm>
            <a:off x="669482" y="4781550"/>
            <a:ext cx="399837" cy="4857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2820" b="1">
                <a:solidFill>
                  <a:srgbClr val="35D8FF"/>
                </a:solidFill>
                <a:latin typeface="PingFang SC"/>
                <a:ea typeface="PingFang SC"/>
                <a:cs typeface="PingFang SC"/>
              </a:rPr>
              <a:t>⚡</a:t>
            </a:r>
            <a:endParaRPr lang="zh-CN" sz="2820"/>
          </a:p>
        </p:txBody>
      </p:sp>
      <p:sp>
        <p:nvSpPr>
          <p:cNvPr id="102" name="TextBox 102"/>
          <p:cNvSpPr txBox="1"/>
          <p:nvPr/>
        </p:nvSpPr>
        <p:spPr>
          <a:xfrm>
            <a:off x="1212119" y="4772025"/>
            <a:ext cx="799675" cy="6667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62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WATT</a:t>
            </a:r>
            <a:endParaRPr lang="zh-CN" sz="620"/>
          </a:p>
          <a:p>
            <a:pPr algn="l"/>
            <a:r>
              <a:rPr lang="zh-CN" sz="62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Energy Input</a:t>
            </a:r>
            <a:endParaRPr lang="zh-CN" sz="620"/>
          </a:p>
          <a:p>
            <a:pPr algn="l"/>
            <a:r>
              <a:rPr lang="zh-CN" sz="62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/>
            </a:r>
            <a:endParaRPr lang="zh-CN" sz="620"/>
          </a:p>
          <a:p>
            <a:pPr algn="l"/>
            <a:r>
              <a:rPr lang="zh-CN" sz="62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Powering Everything</a:t>
            </a:r>
            <a:endParaRPr lang="zh-CN" sz="620"/>
          </a:p>
        </p:txBody>
      </p:sp>
      <p:sp>
        <p:nvSpPr>
          <p:cNvPr id="103" name="TextBox 103"/>
          <p:cNvSpPr txBox="1"/>
          <p:nvPr/>
        </p:nvSpPr>
        <p:spPr>
          <a:xfrm>
            <a:off x="2859068" y="4819650"/>
            <a:ext cx="371278" cy="4095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2380" b="1">
                <a:solidFill>
                  <a:srgbClr val="8CEFFF"/>
                </a:solidFill>
                <a:latin typeface="PingFang SC"/>
                <a:ea typeface="PingFang SC"/>
                <a:cs typeface="PingFang SC"/>
              </a:rPr>
              <a:t>▣</a:t>
            </a:r>
            <a:endParaRPr lang="zh-CN" sz="2380"/>
          </a:p>
        </p:txBody>
      </p:sp>
      <p:sp>
        <p:nvSpPr>
          <p:cNvPr id="104" name="TextBox 104"/>
          <p:cNvSpPr txBox="1"/>
          <p:nvPr/>
        </p:nvSpPr>
        <p:spPr>
          <a:xfrm>
            <a:off x="3363625" y="4772025"/>
            <a:ext cx="856795" cy="6953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79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FLOPS</a:t>
            </a:r>
            <a:endParaRPr lang="zh-CN" sz="790"/>
          </a:p>
          <a:p>
            <a:pPr algn="l"/>
            <a:r>
              <a:rPr lang="zh-CN" sz="79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Computing Power</a:t>
            </a:r>
            <a:endParaRPr lang="zh-CN" sz="790"/>
          </a:p>
          <a:p>
            <a:pPr algn="l"/>
            <a:r>
              <a:rPr lang="zh-CN" sz="79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/>
            </a:r>
            <a:endParaRPr lang="zh-CN" sz="790"/>
          </a:p>
          <a:p>
            <a:pPr algn="l"/>
            <a:r>
              <a:rPr lang="zh-CN" sz="79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Turning Energy</a:t>
            </a:r>
            <a:endParaRPr lang="zh-CN" sz="790"/>
          </a:p>
          <a:p>
            <a:pPr algn="l"/>
            <a:r>
              <a:rPr lang="zh-CN" sz="79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into Computation</a:t>
            </a:r>
            <a:endParaRPr lang="zh-CN" sz="790"/>
          </a:p>
        </p:txBody>
      </p:sp>
      <p:sp>
        <p:nvSpPr>
          <p:cNvPr id="105" name="TextBox 105"/>
          <p:cNvSpPr txBox="1"/>
          <p:nvPr/>
        </p:nvSpPr>
        <p:spPr>
          <a:xfrm>
            <a:off x="5029614" y="4819650"/>
            <a:ext cx="447437" cy="4857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282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</a:t>
            </a:r>
            <a:endParaRPr lang="zh-CN" sz="2820"/>
          </a:p>
        </p:txBody>
      </p:sp>
      <p:sp>
        <p:nvSpPr>
          <p:cNvPr id="106" name="TextBox 106"/>
          <p:cNvSpPr txBox="1"/>
          <p:nvPr/>
        </p:nvSpPr>
        <p:spPr>
          <a:xfrm>
            <a:off x="5648410" y="4762500"/>
            <a:ext cx="1199512" cy="7143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7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TOKENS</a:t>
            </a:r>
            <a:endParaRPr lang="zh-CN" sz="700"/>
          </a:p>
          <a:p>
            <a:pPr algn="l"/>
            <a:r>
              <a:rPr lang="zh-CN" sz="7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Intelligent Output</a:t>
            </a:r>
            <a:endParaRPr lang="zh-CN" sz="700"/>
          </a:p>
          <a:p>
            <a:pPr algn="l"/>
            <a:r>
              <a:rPr lang="zh-CN" sz="7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/>
            </a:r>
            <a:endParaRPr lang="zh-CN" sz="700"/>
          </a:p>
          <a:p>
            <a:pPr algn="l"/>
            <a:r>
              <a:rPr lang="zh-CN" sz="7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Standardized, Measurable,</a:t>
            </a:r>
            <a:endParaRPr lang="zh-CN" sz="700"/>
          </a:p>
          <a:p>
            <a:pPr algn="l"/>
            <a:r>
              <a:rPr lang="zh-CN" sz="70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Transferable</a:t>
            </a:r>
            <a:endParaRPr lang="zh-CN" sz="700"/>
          </a:p>
        </p:txBody>
      </p:sp>
      <p:sp>
        <p:nvSpPr>
          <p:cNvPr id="107" name="TextBox 107"/>
          <p:cNvSpPr txBox="1"/>
          <p:nvPr/>
        </p:nvSpPr>
        <p:spPr>
          <a:xfrm>
            <a:off x="7533358" y="4819650"/>
            <a:ext cx="485517" cy="4572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2660" b="1">
                <a:solidFill>
                  <a:srgbClr val="D7C6FF"/>
                </a:solidFill>
                <a:latin typeface="PingFang SC"/>
                <a:ea typeface="PingFang SC"/>
                <a:cs typeface="PingFang SC"/>
              </a:rPr>
              <a:t>◇</a:t>
            </a:r>
            <a:endParaRPr lang="zh-CN" sz="2660"/>
          </a:p>
        </p:txBody>
      </p:sp>
      <p:sp>
        <p:nvSpPr>
          <p:cNvPr id="108" name="TextBox 108"/>
          <p:cNvSpPr txBox="1"/>
          <p:nvPr/>
        </p:nvSpPr>
        <p:spPr>
          <a:xfrm>
            <a:off x="8142634" y="4772025"/>
            <a:ext cx="990074" cy="6953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59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VALUES</a:t>
            </a:r>
            <a:endParaRPr lang="zh-CN" sz="590"/>
          </a:p>
          <a:p>
            <a:pPr algn="l"/>
            <a:r>
              <a:rPr lang="zh-CN" sz="59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Economic &amp; Social Value</a:t>
            </a:r>
            <a:endParaRPr lang="zh-CN" sz="590"/>
          </a:p>
          <a:p>
            <a:pPr algn="l"/>
            <a:r>
              <a:rPr lang="zh-CN" sz="59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/>
            </a:r>
            <a:endParaRPr lang="zh-CN" sz="590"/>
          </a:p>
          <a:p>
            <a:pPr algn="l"/>
            <a:r>
              <a:rPr lang="zh-CN" sz="59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Driving Business Growth</a:t>
            </a:r>
            <a:endParaRPr lang="zh-CN" sz="590"/>
          </a:p>
          <a:p>
            <a:pPr algn="l"/>
            <a:r>
              <a:rPr lang="zh-CN" sz="59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and Civilization Progress</a:t>
            </a:r>
            <a:endParaRPr lang="zh-CN" sz="590"/>
          </a:p>
        </p:txBody>
      </p:sp>
      <p:sp>
        <p:nvSpPr>
          <p:cNvPr id="109" name="TextBox 109"/>
          <p:cNvSpPr txBox="1"/>
          <p:nvPr/>
        </p:nvSpPr>
        <p:spPr>
          <a:xfrm>
            <a:off x="10351260" y="4781550"/>
            <a:ext cx="1427991" cy="6858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8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INJECTING INTO</a:t>
            </a:r>
            <a:endParaRPr lang="zh-CN" sz="880"/>
          </a:p>
          <a:p>
            <a:pPr algn="l"/>
            <a:r>
              <a:rPr lang="zh-CN" sz="8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BUSINESS PROCESSES</a:t>
            </a:r>
            <a:endParaRPr lang="zh-CN" sz="880"/>
          </a:p>
          <a:p>
            <a:pPr algn="l"/>
            <a:r>
              <a:rPr lang="zh-CN" sz="8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/>
            </a:r>
            <a:endParaRPr lang="zh-CN" sz="880"/>
          </a:p>
          <a:p>
            <a:pPr algn="l"/>
            <a:r>
              <a:rPr lang="zh-CN" sz="880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FORMING INDUSTRIAL VALUE</a:t>
            </a:r>
            <a:endParaRPr lang="zh-CN" sz="880"/>
          </a:p>
        </p:txBody>
      </p:sp>
      <p:sp>
        <p:nvSpPr>
          <p:cNvPr id="110" name="TextBox 110"/>
          <p:cNvSpPr txBox="1"/>
          <p:nvPr/>
        </p:nvSpPr>
        <p:spPr>
          <a:xfrm>
            <a:off x="1059800" y="6143625"/>
            <a:ext cx="1237592" cy="2000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1290" b="1">
                <a:solidFill>
                  <a:srgbClr val="24D8FF"/>
                </a:solidFill>
                <a:latin typeface="PingFang SC"/>
                <a:ea typeface="PingFang SC"/>
                <a:cs typeface="PingFang SC"/>
              </a:rPr>
              <a:t>ERA INDICATORS</a:t>
            </a:r>
            <a:endParaRPr lang="zh-CN" sz="1290"/>
          </a:p>
        </p:txBody>
      </p:sp>
      <p:sp>
        <p:nvSpPr>
          <p:cNvPr id="111" name="TextBox 111"/>
          <p:cNvSpPr txBox="1"/>
          <p:nvPr/>
        </p:nvSpPr>
        <p:spPr>
          <a:xfrm>
            <a:off x="564763" y="6048375"/>
            <a:ext cx="314158" cy="3048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770" b="1">
                <a:solidFill>
                  <a:srgbClr val="38D7FF"/>
                </a:solidFill>
                <a:latin typeface="PingFang SC"/>
                <a:ea typeface="PingFang SC"/>
                <a:cs typeface="PingFang SC"/>
              </a:rPr>
              <a:t>↗</a:t>
            </a:r>
            <a:endParaRPr lang="zh-CN" sz="1770"/>
          </a:p>
        </p:txBody>
      </p:sp>
      <p:sp>
        <p:nvSpPr>
          <p:cNvPr id="112" name="TextBox 112"/>
          <p:cNvSpPr txBox="1"/>
          <p:nvPr/>
        </p:nvSpPr>
        <p:spPr>
          <a:xfrm>
            <a:off x="2706749" y="6000750"/>
            <a:ext cx="342718" cy="3429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989">
                <a:solidFill>
                  <a:srgbClr val="79E8FF"/>
                </a:solidFill>
                <a:latin typeface="PingFang SC"/>
                <a:ea typeface="PingFang SC"/>
                <a:cs typeface="PingFang SC"/>
              </a:rPr>
              <a:t>☼</a:t>
            </a:r>
            <a:endParaRPr lang="zh-CN" sz="1989"/>
          </a:p>
        </p:txBody>
      </p:sp>
      <p:sp>
        <p:nvSpPr>
          <p:cNvPr id="113" name="TextBox 113"/>
          <p:cNvSpPr txBox="1"/>
          <p:nvPr/>
        </p:nvSpPr>
        <p:spPr>
          <a:xfrm>
            <a:off x="3354105" y="5915025"/>
            <a:ext cx="1808788" cy="6096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76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INDUSTRIAL AGE</a:t>
            </a:r>
            <a:endParaRPr lang="zh-CN" sz="760"/>
          </a:p>
          <a:p>
            <a:pPr algn="l"/>
            <a:r>
              <a:rPr lang="zh-CN" sz="76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ELECTRICITY</a:t>
            </a:r>
            <a:endParaRPr lang="zh-CN" sz="760"/>
          </a:p>
          <a:p>
            <a:pPr algn="l"/>
            <a:r>
              <a:rPr lang="zh-CN" sz="76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Electrification drives productivity</a:t>
            </a:r>
            <a:endParaRPr lang="zh-CN" sz="760"/>
          </a:p>
        </p:txBody>
      </p:sp>
      <p:sp>
        <p:nvSpPr>
          <p:cNvPr id="114" name="TextBox 114"/>
          <p:cNvSpPr txBox="1"/>
          <p:nvPr/>
        </p:nvSpPr>
        <p:spPr>
          <a:xfrm>
            <a:off x="5676970" y="6000750"/>
            <a:ext cx="342718" cy="3429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989" b="1">
                <a:solidFill>
                  <a:srgbClr val="CAB8FF"/>
                </a:solidFill>
                <a:latin typeface="PingFang SC"/>
                <a:ea typeface="PingFang SC"/>
                <a:cs typeface="PingFang SC"/>
              </a:rPr>
              <a:t>⌁</a:t>
            </a:r>
            <a:endParaRPr lang="zh-CN" sz="1989"/>
          </a:p>
        </p:txBody>
      </p:sp>
      <p:sp>
        <p:nvSpPr>
          <p:cNvPr id="115" name="TextBox 115"/>
          <p:cNvSpPr txBox="1"/>
          <p:nvPr/>
        </p:nvSpPr>
        <p:spPr>
          <a:xfrm>
            <a:off x="6305286" y="5915025"/>
            <a:ext cx="1618390" cy="6096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81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DIGITAL AGE</a:t>
            </a:r>
            <a:endParaRPr lang="zh-CN" sz="810"/>
          </a:p>
          <a:p>
            <a:pPr algn="l"/>
            <a:r>
              <a:rPr lang="zh-CN" sz="81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TRAFFIC</a:t>
            </a:r>
            <a:endParaRPr lang="zh-CN" sz="810"/>
          </a:p>
          <a:p>
            <a:pPr algn="l"/>
            <a:r>
              <a:rPr lang="zh-CN" sz="81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Information flow creates value</a:t>
            </a:r>
            <a:endParaRPr lang="zh-CN" sz="810"/>
          </a:p>
        </p:txBody>
      </p:sp>
      <p:sp>
        <p:nvSpPr>
          <p:cNvPr id="116" name="TextBox 116"/>
          <p:cNvSpPr txBox="1"/>
          <p:nvPr/>
        </p:nvSpPr>
        <p:spPr>
          <a:xfrm>
            <a:off x="8485352" y="6000750"/>
            <a:ext cx="266558" cy="3429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889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</a:t>
            </a:r>
            <a:endParaRPr lang="zh-CN" sz="1889"/>
          </a:p>
        </p:txBody>
      </p:sp>
      <p:sp>
        <p:nvSpPr>
          <p:cNvPr id="117" name="TextBox 117"/>
          <p:cNvSpPr txBox="1"/>
          <p:nvPr/>
        </p:nvSpPr>
        <p:spPr>
          <a:xfrm>
            <a:off x="9085108" y="5915025"/>
            <a:ext cx="2570384" cy="6096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l"/>
            <a:r>
              <a:rPr lang="zh-CN" sz="9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INTELLIGENT ECONOMY AGE</a:t>
            </a:r>
            <a:endParaRPr lang="zh-CN" sz="950"/>
          </a:p>
          <a:p>
            <a:pPr algn="l"/>
            <a:r>
              <a:rPr lang="zh-CN" sz="9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TOKEN</a:t>
            </a:r>
            <a:endParaRPr lang="zh-CN" sz="950"/>
          </a:p>
          <a:p>
            <a:pPr algn="l"/>
            <a:r>
              <a:rPr lang="zh-CN" sz="9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Intelligence generates exponential value</a:t>
            </a:r>
            <a:endParaRPr lang="zh-CN" sz="950"/>
          </a:p>
        </p:txBody>
      </p:sp>
      <p:sp>
        <p:nvSpPr>
          <p:cNvPr id="118" name="TextBox 118"/>
          <p:cNvSpPr txBox="1"/>
          <p:nvPr/>
        </p:nvSpPr>
        <p:spPr>
          <a:xfrm>
            <a:off x="717082" y="1104900"/>
            <a:ext cx="342718" cy="35242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700" b="1">
                <a:solidFill>
                  <a:srgbClr val="44DCFF"/>
                </a:solidFill>
                <a:latin typeface="PingFang SC"/>
                <a:ea typeface="PingFang SC"/>
                <a:cs typeface="PingFang SC"/>
              </a:rPr>
              <a:t>T</a:t>
            </a:r>
            <a:endParaRPr lang="zh-CN" sz="1700"/>
          </a:p>
        </p:txBody>
      </p:sp>
      <p:sp>
        <p:nvSpPr>
          <p:cNvPr id="119" name="TextBox 119"/>
          <p:cNvSpPr txBox="1"/>
          <p:nvPr/>
        </p:nvSpPr>
        <p:spPr>
          <a:xfrm>
            <a:off x="8095035" y="1085850"/>
            <a:ext cx="342718" cy="38100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2000" b="1">
                <a:solidFill>
                  <a:srgbClr val="44DCFF"/>
                </a:solidFill>
                <a:latin typeface="PingFang SC"/>
                <a:ea typeface="PingFang SC"/>
                <a:cs typeface="PingFang SC"/>
              </a:rPr>
              <a:t>⚙</a:t>
            </a:r>
            <a:endParaRPr lang="zh-CN" sz="2000"/>
          </a:p>
        </p:txBody>
      </p:sp>
      <p:sp>
        <p:nvSpPr>
          <p:cNvPr id="120" name="TextBox 120"/>
          <p:cNvSpPr txBox="1"/>
          <p:nvPr/>
        </p:nvSpPr>
        <p:spPr>
          <a:xfrm>
            <a:off x="5715050" y="1752600"/>
            <a:ext cx="780635" cy="971550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5530" b="1">
                <a:solidFill>
                  <a:srgbClr val="EAF9FF"/>
                </a:solidFill>
                <a:latin typeface="PingFang SC"/>
                <a:ea typeface="PingFang SC"/>
                <a:cs typeface="PingFang SC"/>
              </a:rPr>
              <a:t>T</a:t>
            </a:r>
            <a:endParaRPr lang="zh-CN" sz="5530"/>
          </a:p>
        </p:txBody>
      </p:sp>
      <p:sp>
        <p:nvSpPr>
          <p:cNvPr id="121" name="TextBox 121"/>
          <p:cNvSpPr txBox="1"/>
          <p:nvPr/>
        </p:nvSpPr>
        <p:spPr>
          <a:xfrm>
            <a:off x="8847110" y="3714750"/>
            <a:ext cx="266558" cy="295275"/>
          </a:xfrm>
          <a:prstGeom prst="rect">
            <a:avLst/>
          </a:prstGeom>
          <a:noFill/>
          <a:ln>
            <a:noFill/>
          </a:ln>
        </p:spPr>
        <p:txBody>
          <a:bodyPr wrap="none" anchor="ctr" lIns="0" tIns="0" rIns="0" bIns="0">
            <a:noAutofit/>
          </a:bodyPr>
          <a:lstStyle/>
          <a:p>
            <a:pPr algn="ctr"/>
            <a:r>
              <a:rPr lang="zh-CN" sz="172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T</a:t>
            </a:r>
            <a:endParaRPr lang="zh-CN" sz="172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mageToEditablePPT">
  <a:themeElements>
    <a:clrScheme name="Office">
      <a:dk1>
        <a:sysClr val="windowText" lastClr="000000"/>
      </a:dk1>
      <a:lt1>
        <a:sysClr val="window" lastClr="FFFFFF"/>
      </a:lt1>
      <a:dk2>
        <a:srgbClr val="1F1F1F"/>
      </a:dk2>
      <a:lt2>
        <a:srgbClr val="F8F8F8"/>
      </a:lt2>
      <a:accent1>
        <a:srgbClr val="0F766E"/>
      </a:accent1>
      <a:accent2>
        <a:srgbClr val="E66B00"/>
      </a:accent2>
      <a:accent3>
        <a:srgbClr val="F6D365"/>
      </a:accent3>
      <a:accent4>
        <a:srgbClr val="57C4B8"/>
      </a:accent4>
      <a:accent5>
        <a:srgbClr val="666666"/>
      </a:accent5>
      <a:accent6>
        <a:srgbClr val="111111"/>
      </a:accent6>
      <a:hlink>
        <a:srgbClr val="0563C1"/>
      </a:hlink>
      <a:folHlink>
        <a:srgbClr val="954F72"/>
      </a:folHlink>
    </a:clrScheme>
    <a:fontScheme name="PingFang">
      <a:majorFont>
        <a:latin typeface="PingFang SC"/>
        <a:ea typeface="PingFang SC"/>
        <a:cs typeface="PingFang SC"/>
      </a:majorFont>
      <a:minorFont>
        <a:latin typeface="PingFang SC"/>
        <a:ea typeface="PingFang SC"/>
        <a:cs typeface="PingFang SC"/>
      </a:minorFont>
    </a:fontScheme>
    <a:fmtScheme name="Office">
      <a:fillStyleLst>
        <a:solidFill>
          <a:schemeClr val="phClr"/>
        </a:solidFill>
      </a:fillStyleLst>
      <a:lnStyleLst>
        <a:ln w="9525">
          <a:solidFill>
            <a:schemeClr val="phClr"/>
          </a:solidFill>
        </a:ln>
      </a:lnStyleLst>
      <a:effectStyleLst>
        <a:effectStyle>
          <a:effectLst/>
        </a:effectStyle>
      </a:effectStyleLst>
      <a:bgFillStyleLst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>
  <Application>Codex</Application>
  <PresentationFormat>Widescreen</PresentationFormat>
  <Slides>1</Slides>
</Properties>
</file>

<file path=docProps/core.xml><?xml version="1.0" encoding="utf-8"?>
<cp:coreProperties xmlns:cp="http://schemas.openxmlformats.org/package/2006/metadata/core-properties" xmlns:dc="http://purl.org/dc/elements/1.1/">
  <dc:title>Image to editable PPT</dc:title>
</cp:coreProperties>
</file>