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12191695" cy="6858000" type="wide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 2"/>
          <p:cNvSpPr/>
          <p:nvPr/>
        </p:nvSpPr>
        <p:spPr>
          <a:xfrm>
            <a:off x="1169165" y="1129639"/>
            <a:ext cx="2040638" cy="291520"/>
          </a:xfrm>
          <a:prstGeom prst="rect">
            <a:avLst/>
          </a:prstGeom>
          <a:solidFill>
            <a:srgbClr val="1A3A5C"/>
          </a:solidFill>
          <a:ln w="12700">
            <a:solidFill>
              <a:srgbClr val="000000"/>
            </a:solidFill>
          </a:ln>
        </p:spPr>
        <p:txBody>
          <a:bodyPr/>
          <a:lstStyle/>
          <a:p/>
        </p:txBody>
      </p:sp>
      <p:sp>
        <p:nvSpPr>
          <p:cNvPr id="3" name="Rect 3"/>
          <p:cNvSpPr/>
          <p:nvPr/>
        </p:nvSpPr>
        <p:spPr>
          <a:xfrm>
            <a:off x="8566477" y="1129639"/>
            <a:ext cx="2040638" cy="291520"/>
          </a:xfrm>
          <a:prstGeom prst="rect">
            <a:avLst/>
          </a:prstGeom>
          <a:solidFill>
            <a:srgbClr val="1A3A5C"/>
          </a:solidFill>
          <a:ln w="12700">
            <a:solidFill>
              <a:srgbClr val="000000"/>
            </a:solidFill>
          </a:ln>
        </p:spPr>
        <p:txBody>
          <a:bodyPr/>
          <a:lstStyle/>
          <a:p/>
        </p:txBody>
      </p:sp>
      <p:sp>
        <p:nvSpPr>
          <p:cNvPr id="4" name="Ellipse 4"/>
          <p:cNvSpPr/>
          <p:nvPr/>
        </p:nvSpPr>
        <p:spPr>
          <a:xfrm>
            <a:off x="425790" y="2980789"/>
            <a:ext cx="145760" cy="145760"/>
          </a:xfrm>
          <a:prstGeom prst="ellipse">
            <a:avLst/>
          </a:prstGeom>
          <a:solidFill>
            <a:srgbClr val="2E6BB5"/>
          </a:solidFill>
          <a:ln w="12700">
            <a:solidFill>
              <a:srgbClr val="000000"/>
            </a:solidFill>
          </a:ln>
        </p:spPr>
        <p:txBody>
          <a:bodyPr/>
          <a:lstStyle/>
          <a:p/>
        </p:txBody>
      </p:sp>
      <p:sp>
        <p:nvSpPr>
          <p:cNvPr id="5" name="Ellipse 5"/>
          <p:cNvSpPr/>
          <p:nvPr/>
        </p:nvSpPr>
        <p:spPr>
          <a:xfrm>
            <a:off x="1431533" y="2973501"/>
            <a:ext cx="145760" cy="145760"/>
          </a:xfrm>
          <a:prstGeom prst="ellipse">
            <a:avLst/>
          </a:prstGeom>
          <a:solidFill>
            <a:srgbClr val="2E6BB5"/>
          </a:solidFill>
          <a:ln w="12700">
            <a:solidFill>
              <a:srgbClr val="000000"/>
            </a:solidFill>
          </a:ln>
        </p:spPr>
        <p:txBody>
          <a:bodyPr/>
          <a:lstStyle/>
          <a:p/>
        </p:txBody>
      </p:sp>
      <p:sp>
        <p:nvSpPr>
          <p:cNvPr id="6" name="Ellipse 6"/>
          <p:cNvSpPr/>
          <p:nvPr/>
        </p:nvSpPr>
        <p:spPr>
          <a:xfrm>
            <a:off x="2386260" y="2973501"/>
            <a:ext cx="145760" cy="145760"/>
          </a:xfrm>
          <a:prstGeom prst="ellipse">
            <a:avLst/>
          </a:prstGeom>
          <a:solidFill>
            <a:srgbClr val="2E6BB5"/>
          </a:solidFill>
          <a:ln w="12700">
            <a:solidFill>
              <a:srgbClr val="000000"/>
            </a:solidFill>
          </a:ln>
        </p:spPr>
        <p:txBody>
          <a:bodyPr/>
          <a:lstStyle/>
          <a:p/>
        </p:txBody>
      </p:sp>
      <p:sp>
        <p:nvSpPr>
          <p:cNvPr id="7" name="Ellipse 7"/>
          <p:cNvSpPr/>
          <p:nvPr/>
        </p:nvSpPr>
        <p:spPr>
          <a:xfrm>
            <a:off x="3275395" y="2973501"/>
            <a:ext cx="145760" cy="145760"/>
          </a:xfrm>
          <a:prstGeom prst="ellipse">
            <a:avLst/>
          </a:prstGeom>
          <a:solidFill>
            <a:srgbClr val="2E6BB5"/>
          </a:solidFill>
          <a:ln w="12700">
            <a:solidFill>
              <a:srgbClr val="000000"/>
            </a:solidFill>
          </a:ln>
        </p:spPr>
        <p:txBody>
          <a:bodyPr/>
          <a:lstStyle/>
          <a:p/>
        </p:txBody>
      </p:sp>
      <p:sp>
        <p:nvSpPr>
          <p:cNvPr id="8" name="Rect 8"/>
          <p:cNvSpPr/>
          <p:nvPr/>
        </p:nvSpPr>
        <p:spPr>
          <a:xfrm>
            <a:off x="7895982" y="2412325"/>
            <a:ext cx="816255" cy="539311"/>
          </a:xfrm>
          <a:prstGeom prst="rect">
            <a:avLst/>
          </a:prstGeom>
          <a:solidFill>
            <a:srgbClr val="0D1F3D"/>
          </a:solidFill>
          <a:ln w="12700">
            <a:solidFill>
              <a:srgbClr val="000000"/>
            </a:solidFill>
          </a:ln>
        </p:spPr>
        <p:txBody>
          <a:bodyPr/>
          <a:lstStyle/>
          <a:p/>
        </p:txBody>
      </p:sp>
      <p:sp>
        <p:nvSpPr>
          <p:cNvPr id="9" name="Rect 9"/>
          <p:cNvSpPr/>
          <p:nvPr/>
        </p:nvSpPr>
        <p:spPr>
          <a:xfrm>
            <a:off x="8952740" y="2412325"/>
            <a:ext cx="604903" cy="517447"/>
          </a:xfrm>
          <a:prstGeom prst="rect">
            <a:avLst/>
          </a:prstGeom>
          <a:solidFill>
            <a:srgbClr val="0D1F3D"/>
          </a:solidFill>
          <a:ln w="12700">
            <a:solidFill>
              <a:srgbClr val="000000"/>
            </a:solidFill>
          </a:ln>
        </p:spPr>
        <p:txBody>
          <a:bodyPr/>
          <a:lstStyle/>
          <a:p/>
        </p:txBody>
      </p:sp>
      <p:sp>
        <p:nvSpPr>
          <p:cNvPr id="10" name="Rect 10"/>
          <p:cNvSpPr/>
          <p:nvPr/>
        </p:nvSpPr>
        <p:spPr>
          <a:xfrm>
            <a:off x="9732555" y="2317581"/>
            <a:ext cx="1056759" cy="692359"/>
          </a:xfrm>
          <a:prstGeom prst="rect">
            <a:avLst/>
          </a:prstGeom>
          <a:solidFill>
            <a:srgbClr val="0D1F3D"/>
          </a:solidFill>
          <a:ln w="12700">
            <a:solidFill>
              <a:srgbClr val="000000"/>
            </a:solidFill>
          </a:ln>
        </p:spPr>
        <p:txBody>
          <a:bodyPr/>
          <a:lstStyle/>
          <a:p/>
        </p:txBody>
      </p:sp>
      <p:sp>
        <p:nvSpPr>
          <p:cNvPr id="11" name="Rect 11"/>
          <p:cNvSpPr/>
          <p:nvPr/>
        </p:nvSpPr>
        <p:spPr>
          <a:xfrm>
            <a:off x="9339004" y="3600268"/>
            <a:ext cx="1129639" cy="575751"/>
          </a:xfrm>
          <a:prstGeom prst="rect">
            <a:avLst/>
          </a:prstGeom>
          <a:solidFill>
            <a:srgbClr val="0D1F3D"/>
          </a:solidFill>
          <a:ln w="12700">
            <a:solidFill>
              <a:srgbClr val="000000"/>
            </a:solidFill>
          </a:ln>
        </p:spPr>
        <p:txBody>
          <a:bodyPr/>
          <a:lstStyle/>
          <a:p/>
        </p:txBody>
      </p:sp>
      <p:sp>
        <p:nvSpPr>
          <p:cNvPr id="12" name="Line 12"/>
          <p:cNvSpPr/>
          <p:nvPr/>
        </p:nvSpPr>
        <p:spPr>
          <a:xfrm>
            <a:off x="7874118" y="2113518"/>
            <a:ext cx="0" cy="1457598"/>
          </a:xfrm>
          <a:prstGeom prst="line">
            <a:avLst/>
          </a:prstGeom>
          <a:noFill/>
          <a:ln w="12700">
            <a:solidFill>
              <a:srgbClr val="000000"/>
            </a:solidFill>
          </a:ln>
        </p:spPr>
        <p:txBody>
          <a:bodyPr/>
          <a:lstStyle/>
          <a:p/>
        </p:txBody>
      </p:sp>
      <p:sp>
        <p:nvSpPr>
          <p:cNvPr id="13" name="Line 13"/>
          <p:cNvSpPr/>
          <p:nvPr/>
        </p:nvSpPr>
        <p:spPr>
          <a:xfrm>
            <a:off x="8748677" y="2113518"/>
            <a:ext cx="0" cy="1457598"/>
          </a:xfrm>
          <a:prstGeom prst="line">
            <a:avLst/>
          </a:prstGeom>
          <a:noFill/>
          <a:ln w="12700">
            <a:solidFill>
              <a:srgbClr val="000000"/>
            </a:solidFill>
          </a:ln>
        </p:spPr>
        <p:txBody>
          <a:bodyPr/>
          <a:lstStyle/>
          <a:p/>
        </p:txBody>
      </p:sp>
      <p:sp>
        <p:nvSpPr>
          <p:cNvPr id="14" name="Line 14"/>
          <p:cNvSpPr/>
          <p:nvPr/>
        </p:nvSpPr>
        <p:spPr>
          <a:xfrm>
            <a:off x="9696115" y="2113518"/>
            <a:ext cx="0" cy="1457598"/>
          </a:xfrm>
          <a:prstGeom prst="line">
            <a:avLst/>
          </a:prstGeom>
          <a:noFill/>
          <a:ln w="12700">
            <a:solidFill>
              <a:srgbClr val="000000"/>
            </a:solidFill>
          </a:ln>
        </p:spPr>
        <p:txBody>
          <a:bodyPr/>
          <a:lstStyle/>
          <a:p/>
        </p:txBody>
      </p:sp>
      <p:sp>
        <p:nvSpPr>
          <p:cNvPr id="15" name="Line 15"/>
          <p:cNvSpPr/>
          <p:nvPr/>
        </p:nvSpPr>
        <p:spPr>
          <a:xfrm>
            <a:off x="10789314" y="2113518"/>
            <a:ext cx="0" cy="1457598"/>
          </a:xfrm>
          <a:prstGeom prst="line">
            <a:avLst/>
          </a:prstGeom>
          <a:noFill/>
          <a:ln w="12700">
            <a:solidFill>
              <a:srgbClr val="000000"/>
            </a:solidFill>
          </a:ln>
        </p:spPr>
        <p:txBody>
          <a:bodyPr/>
          <a:lstStyle/>
          <a:p/>
        </p:txBody>
      </p:sp>
      <p:sp>
        <p:nvSpPr>
          <p:cNvPr id="16" name="Line 16"/>
          <p:cNvSpPr/>
          <p:nvPr/>
        </p:nvSpPr>
        <p:spPr>
          <a:xfrm>
            <a:off x="294606" y="4372795"/>
            <a:ext cx="11587906" cy="0"/>
          </a:xfrm>
          <a:prstGeom prst="line">
            <a:avLst/>
          </a:prstGeom>
          <a:noFill/>
          <a:ln w="12700">
            <a:solidFill>
              <a:srgbClr val="000000"/>
            </a:solidFill>
          </a:ln>
        </p:spPr>
        <p:txBody>
          <a:bodyPr/>
          <a:lstStyle/>
          <a:p/>
        </p:txBody>
      </p:sp>
      <p:sp>
        <p:nvSpPr>
          <p:cNvPr id="17" name="Rect 17"/>
          <p:cNvSpPr/>
          <p:nvPr/>
        </p:nvSpPr>
        <p:spPr>
          <a:xfrm>
            <a:off x="622566" y="4708043"/>
            <a:ext cx="1421158" cy="816255"/>
          </a:xfrm>
          <a:prstGeom prst="rect">
            <a:avLst/>
          </a:prstGeom>
          <a:solidFill>
            <a:srgbClr val="0D1F3D"/>
          </a:solidFill>
          <a:ln w="12700">
            <a:solidFill>
              <a:srgbClr val="000000"/>
            </a:solidFill>
          </a:ln>
        </p:spPr>
        <p:txBody>
          <a:bodyPr/>
          <a:lstStyle/>
          <a:p/>
        </p:txBody>
      </p:sp>
      <p:sp>
        <p:nvSpPr>
          <p:cNvPr id="18" name="Rect 18"/>
          <p:cNvSpPr/>
          <p:nvPr/>
        </p:nvSpPr>
        <p:spPr>
          <a:xfrm>
            <a:off x="3238955" y="4780922"/>
            <a:ext cx="1056759" cy="714223"/>
          </a:xfrm>
          <a:prstGeom prst="rect">
            <a:avLst/>
          </a:prstGeom>
          <a:solidFill>
            <a:srgbClr val="0D1F3D"/>
          </a:solidFill>
          <a:ln w="12700">
            <a:solidFill>
              <a:srgbClr val="000000"/>
            </a:solidFill>
          </a:ln>
        </p:spPr>
        <p:txBody>
          <a:bodyPr/>
          <a:lstStyle/>
          <a:p/>
        </p:txBody>
      </p:sp>
      <p:sp>
        <p:nvSpPr>
          <p:cNvPr id="19" name="Rect 19"/>
          <p:cNvSpPr/>
          <p:nvPr/>
        </p:nvSpPr>
        <p:spPr>
          <a:xfrm>
            <a:off x="5614840" y="4780922"/>
            <a:ext cx="1253535" cy="706935"/>
          </a:xfrm>
          <a:prstGeom prst="rect">
            <a:avLst/>
          </a:prstGeom>
          <a:solidFill>
            <a:srgbClr val="0D1F3D"/>
          </a:solidFill>
          <a:ln w="12700">
            <a:solidFill>
              <a:srgbClr val="000000"/>
            </a:solidFill>
          </a:ln>
        </p:spPr>
        <p:txBody>
          <a:bodyPr/>
          <a:lstStyle/>
          <a:p/>
        </p:txBody>
      </p:sp>
      <p:sp>
        <p:nvSpPr>
          <p:cNvPr id="20" name="Rect 20"/>
          <p:cNvSpPr/>
          <p:nvPr/>
        </p:nvSpPr>
        <p:spPr>
          <a:xfrm>
            <a:off x="8012589" y="4780922"/>
            <a:ext cx="1158791" cy="714223"/>
          </a:xfrm>
          <a:prstGeom prst="rect">
            <a:avLst/>
          </a:prstGeom>
          <a:solidFill>
            <a:srgbClr val="0D1F3D"/>
          </a:solidFill>
          <a:ln w="12700">
            <a:solidFill>
              <a:srgbClr val="000000"/>
            </a:solidFill>
          </a:ln>
        </p:spPr>
        <p:txBody>
          <a:bodyPr/>
          <a:lstStyle/>
          <a:p/>
        </p:txBody>
      </p:sp>
      <p:sp>
        <p:nvSpPr>
          <p:cNvPr id="21" name="Arrow 21"/>
          <p:cNvSpPr/>
          <p:nvPr/>
        </p:nvSpPr>
        <p:spPr>
          <a:xfrm>
            <a:off x="2043724" y="5116170"/>
            <a:ext cx="1166079" cy="0"/>
          </a:xfrm>
          <a:prstGeom prst="rect">
            <a:avLst/>
          </a:prstGeom>
          <a:noFill/>
          <a:ln w="12700">
            <a:solidFill>
              <a:srgbClr val="000000"/>
            </a:solidFill>
          </a:ln>
        </p:spPr>
        <p:txBody>
          <a:bodyPr/>
          <a:lstStyle/>
          <a:p/>
        </p:txBody>
      </p:sp>
      <p:sp>
        <p:nvSpPr>
          <p:cNvPr id="22" name="Arrow 22"/>
          <p:cNvSpPr/>
          <p:nvPr/>
        </p:nvSpPr>
        <p:spPr>
          <a:xfrm>
            <a:off x="4303002" y="5138034"/>
            <a:ext cx="1275399" cy="0"/>
          </a:xfrm>
          <a:prstGeom prst="rect">
            <a:avLst/>
          </a:prstGeom>
          <a:noFill/>
          <a:ln w="12700">
            <a:solidFill>
              <a:srgbClr val="000000"/>
            </a:solidFill>
          </a:ln>
        </p:spPr>
        <p:txBody>
          <a:bodyPr/>
          <a:lstStyle/>
          <a:p/>
        </p:txBody>
      </p:sp>
      <p:sp>
        <p:nvSpPr>
          <p:cNvPr id="23" name="Arrow 23"/>
          <p:cNvSpPr/>
          <p:nvPr/>
        </p:nvSpPr>
        <p:spPr>
          <a:xfrm>
            <a:off x="6853799" y="5138034"/>
            <a:ext cx="1129639" cy="0"/>
          </a:xfrm>
          <a:prstGeom prst="rect">
            <a:avLst/>
          </a:prstGeom>
          <a:noFill/>
          <a:ln w="12700">
            <a:solidFill>
              <a:srgbClr val="000000"/>
            </a:solidFill>
          </a:ln>
        </p:spPr>
        <p:txBody>
          <a:bodyPr/>
          <a:lstStyle/>
          <a:p/>
        </p:txBody>
      </p:sp>
      <p:sp>
        <p:nvSpPr>
          <p:cNvPr id="24" name="Rect 24"/>
          <p:cNvSpPr/>
          <p:nvPr/>
        </p:nvSpPr>
        <p:spPr>
          <a:xfrm>
            <a:off x="294606" y="5757513"/>
            <a:ext cx="11587906" cy="947439"/>
          </a:xfrm>
          <a:prstGeom prst="rect">
            <a:avLst/>
          </a:prstGeom>
          <a:solidFill>
            <a:srgbClr val="0A1A2E"/>
          </a:solidFill>
          <a:ln w="12700">
            <a:solidFill>
              <a:srgbClr val="000000"/>
            </a:solidFill>
          </a:ln>
        </p:spPr>
        <p:txBody>
          <a:bodyPr/>
          <a:lstStyle/>
          <a:p/>
        </p:txBody>
      </p:sp>
      <p:sp>
        <p:nvSpPr>
          <p:cNvPr id="25" name="Line 25"/>
          <p:cNvSpPr/>
          <p:nvPr/>
        </p:nvSpPr>
        <p:spPr>
          <a:xfrm>
            <a:off x="6205167" y="5903273"/>
            <a:ext cx="0" cy="400840"/>
          </a:xfrm>
          <a:prstGeom prst="line">
            <a:avLst/>
          </a:prstGeom>
          <a:noFill/>
          <a:ln w="12700">
            <a:solidFill>
              <a:srgbClr val="000000"/>
            </a:solidFill>
          </a:ln>
        </p:spPr>
        <p:txBody>
          <a:bodyPr/>
          <a:lstStyle/>
          <a:p/>
        </p:txBody>
      </p:sp>
      <p:sp>
        <p:nvSpPr>
          <p:cNvPr id="26" name="Line 26"/>
          <p:cNvSpPr/>
          <p:nvPr/>
        </p:nvSpPr>
        <p:spPr>
          <a:xfrm>
            <a:off x="8981892" y="5895985"/>
            <a:ext cx="0" cy="400840"/>
          </a:xfrm>
          <a:prstGeom prst="line">
            <a:avLst/>
          </a:prstGeom>
          <a:noFill/>
          <a:ln w="12700">
            <a:solidFill>
              <a:srgbClr val="000000"/>
            </a:solidFill>
          </a:ln>
        </p:spPr>
        <p:txBody>
          <a:bodyPr/>
          <a:lstStyle/>
          <a:p/>
        </p:txBody>
      </p:sp>
      <p:pic>
        <p:nvPicPr>
          <p:cNvPr id="27" name="blue_icon"/>
          <p:cNvPicPr/>
          <p:nvPr/>
        </p:nvPicPr>
        <p:blipFill>
          <a:blip r:embed="rId2"/>
          <a:stretch>
            <a:fillRect/>
          </a:stretch>
        </p:blipFill>
        <p:spPr>
          <a:xfrm>
            <a:off x="5206713" y="1297262"/>
            <a:ext cx="1807422" cy="2128094"/>
          </a:xfrm>
          <a:prstGeom prst="rect">
            <a:avLst/>
          </a:prstGeom>
        </p:spPr>
      </p:pic>
      <p:sp>
        <p:nvSpPr>
          <p:cNvPr id="28" name="TextBox 28"/>
          <p:cNvSpPr txBox="1"/>
          <p:nvPr/>
        </p:nvSpPr>
        <p:spPr>
          <a:xfrm>
            <a:off x="2561172" y="109320"/>
            <a:ext cx="7098504" cy="1064047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225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TOKEN AS THE CORE ELEMENT OF INTELLIGENT ECONOMY</a:t>
            </a:r>
            <a:endParaRPr lang="zh-CN" sz="2250"/>
          </a:p>
        </p:txBody>
      </p:sp>
      <p:sp>
        <p:nvSpPr>
          <p:cNvPr id="29" name="TextBox 29"/>
          <p:cNvSpPr txBox="1"/>
          <p:nvPr/>
        </p:nvSpPr>
        <p:spPr>
          <a:xfrm>
            <a:off x="1212893" y="1166079"/>
            <a:ext cx="1945894" cy="233216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1400">
                <a:solidFill>
                  <a:srgbClr val="6BA3D6"/>
                </a:solidFill>
                <a:latin typeface="PingFang SC"/>
                <a:ea typeface="PingFang SC"/>
                <a:cs typeface="PingFang SC"/>
              </a:rPr>
              <a:t>TECHNICAL DIMENSION</a:t>
            </a:r>
            <a:endParaRPr lang="zh-CN" sz="1400"/>
          </a:p>
        </p:txBody>
      </p:sp>
      <p:sp>
        <p:nvSpPr>
          <p:cNvPr id="30" name="TextBox 30"/>
          <p:cNvSpPr txBox="1"/>
          <p:nvPr/>
        </p:nvSpPr>
        <p:spPr>
          <a:xfrm>
            <a:off x="8602917" y="1166079"/>
            <a:ext cx="1975046" cy="233216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1400">
                <a:solidFill>
                  <a:srgbClr val="6BA3D6"/>
                </a:solidFill>
                <a:latin typeface="PingFang SC"/>
                <a:ea typeface="PingFang SC"/>
                <a:cs typeface="PingFang SC"/>
              </a:rPr>
              <a:t>INDUSTRIAL DIMENSION</a:t>
            </a:r>
            <a:endParaRPr lang="zh-CN" sz="1400"/>
          </a:p>
        </p:txBody>
      </p:sp>
      <p:sp>
        <p:nvSpPr>
          <p:cNvPr id="31" name="TextBox 31"/>
          <p:cNvSpPr txBox="1"/>
          <p:nvPr/>
        </p:nvSpPr>
        <p:spPr>
          <a:xfrm>
            <a:off x="884934" y="1610646"/>
            <a:ext cx="2784013" cy="612191"/>
          </a:xfrm>
          <a:prstGeom prst="rect">
            <a:avLst/>
          </a:prstGeom>
          <a:noFill/>
          <a:ln>
            <a:noFill/>
          </a:ln>
        </p:spPr>
        <p:txBody>
          <a:bodyPr wrap="none" anchor="t" lIns="0" tIns="0" rIns="0" bIns="0">
            <a:noAutofit/>
          </a:bodyPr>
          <a:lstStyle/>
          <a:p>
            <a:pPr algn="l"/>
            <a:r>
              <a:rPr lang="zh-CN" sz="58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UNIVERSAL COMPUTING UNIT</a:t>
            </a:r>
            <a:endParaRPr lang="zh-CN" sz="580"/>
          </a:p>
          <a:p>
            <a:pPr algn="l"/>
            <a:r>
              <a:rPr lang="zh-CN" sz="58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Token is the minimum discrete computable unit for multimodal information</a:t>
            </a:r>
            <a:endParaRPr lang="zh-CN" sz="580"/>
          </a:p>
        </p:txBody>
      </p:sp>
      <p:sp>
        <p:nvSpPr>
          <p:cNvPr id="32" name="TextBox 32"/>
          <p:cNvSpPr txBox="1"/>
          <p:nvPr/>
        </p:nvSpPr>
        <p:spPr>
          <a:xfrm>
            <a:off x="593414" y="3002652"/>
            <a:ext cx="583039" cy="14576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l"/>
            <a:r>
              <a:rPr lang="zh-CN" sz="94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TEXT</a:t>
            </a:r>
            <a:endParaRPr lang="zh-CN" sz="940"/>
          </a:p>
        </p:txBody>
      </p:sp>
      <p:sp>
        <p:nvSpPr>
          <p:cNvPr id="33" name="TextBox 33"/>
          <p:cNvSpPr txBox="1"/>
          <p:nvPr/>
        </p:nvSpPr>
        <p:spPr>
          <a:xfrm>
            <a:off x="593414" y="3162988"/>
            <a:ext cx="728799" cy="255080"/>
          </a:xfrm>
          <a:prstGeom prst="rect">
            <a:avLst/>
          </a:prstGeom>
          <a:noFill/>
          <a:ln>
            <a:noFill/>
          </a:ln>
        </p:spPr>
        <p:txBody>
          <a:bodyPr wrap="none" anchor="t" lIns="0" tIns="0" rIns="0" bIns="0">
            <a:noAutofit/>
          </a:bodyPr>
          <a:lstStyle/>
          <a:p>
            <a:pPr algn="l"/>
            <a:r>
              <a:rPr lang="zh-CN" sz="819">
                <a:solidFill>
                  <a:srgbClr val="A0AEC0"/>
                </a:solidFill>
                <a:latin typeface="PingFang SC"/>
                <a:ea typeface="PingFang SC"/>
                <a:cs typeface="PingFang SC"/>
              </a:rPr>
              <a:t>Language and</a:t>
            </a:r>
            <a:endParaRPr lang="zh-CN" sz="819"/>
          </a:p>
          <a:p>
            <a:pPr algn="l"/>
            <a:r>
              <a:rPr lang="zh-CN" sz="819">
                <a:solidFill>
                  <a:srgbClr val="A0AEC0"/>
                </a:solidFill>
                <a:latin typeface="PingFang SC"/>
                <a:ea typeface="PingFang SC"/>
                <a:cs typeface="PingFang SC"/>
              </a:rPr>
              <a:t>Knowledge</a:t>
            </a:r>
            <a:endParaRPr lang="zh-CN" sz="819"/>
          </a:p>
        </p:txBody>
      </p:sp>
      <p:sp>
        <p:nvSpPr>
          <p:cNvPr id="34" name="TextBox 34"/>
          <p:cNvSpPr txBox="1"/>
          <p:nvPr/>
        </p:nvSpPr>
        <p:spPr>
          <a:xfrm>
            <a:off x="1599157" y="2995365"/>
            <a:ext cx="583039" cy="14576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l"/>
            <a:r>
              <a:rPr lang="zh-CN" sz="94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IMAGE</a:t>
            </a:r>
            <a:endParaRPr lang="zh-CN" sz="940"/>
          </a:p>
        </p:txBody>
      </p:sp>
      <p:sp>
        <p:nvSpPr>
          <p:cNvPr id="35" name="TextBox 35"/>
          <p:cNvSpPr txBox="1"/>
          <p:nvPr/>
        </p:nvSpPr>
        <p:spPr>
          <a:xfrm>
            <a:off x="1599157" y="3155700"/>
            <a:ext cx="728799" cy="255080"/>
          </a:xfrm>
          <a:prstGeom prst="rect">
            <a:avLst/>
          </a:prstGeom>
          <a:noFill/>
          <a:ln>
            <a:noFill/>
          </a:ln>
        </p:spPr>
        <p:txBody>
          <a:bodyPr wrap="none" anchor="t" lIns="0" tIns="0" rIns="0" bIns="0">
            <a:noAutofit/>
          </a:bodyPr>
          <a:lstStyle/>
          <a:p>
            <a:pPr algn="l"/>
            <a:r>
              <a:rPr lang="zh-CN" sz="819">
                <a:solidFill>
                  <a:srgbClr val="A0AEC0"/>
                </a:solidFill>
                <a:latin typeface="PingFang SC"/>
                <a:ea typeface="PingFang SC"/>
                <a:cs typeface="PingFang SC"/>
              </a:rPr>
              <a:t>Visual</a:t>
            </a:r>
            <a:endParaRPr lang="zh-CN" sz="819"/>
          </a:p>
          <a:p>
            <a:pPr algn="l"/>
            <a:r>
              <a:rPr lang="zh-CN" sz="819">
                <a:solidFill>
                  <a:srgbClr val="A0AEC0"/>
                </a:solidFill>
                <a:latin typeface="PingFang SC"/>
                <a:ea typeface="PingFang SC"/>
                <a:cs typeface="PingFang SC"/>
              </a:rPr>
              <a:t>Information</a:t>
            </a:r>
            <a:endParaRPr lang="zh-CN" sz="819"/>
          </a:p>
        </p:txBody>
      </p:sp>
      <p:sp>
        <p:nvSpPr>
          <p:cNvPr id="36" name="TextBox 36"/>
          <p:cNvSpPr txBox="1"/>
          <p:nvPr/>
        </p:nvSpPr>
        <p:spPr>
          <a:xfrm>
            <a:off x="2553884" y="2995365"/>
            <a:ext cx="583039" cy="14576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l"/>
            <a:r>
              <a:rPr lang="zh-CN" sz="94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AUDIO</a:t>
            </a:r>
            <a:endParaRPr lang="zh-CN" sz="940"/>
          </a:p>
        </p:txBody>
      </p:sp>
      <p:sp>
        <p:nvSpPr>
          <p:cNvPr id="37" name="TextBox 37"/>
          <p:cNvSpPr txBox="1"/>
          <p:nvPr/>
        </p:nvSpPr>
        <p:spPr>
          <a:xfrm>
            <a:off x="2553884" y="3155700"/>
            <a:ext cx="728799" cy="255080"/>
          </a:xfrm>
          <a:prstGeom prst="rect">
            <a:avLst/>
          </a:prstGeom>
          <a:noFill/>
          <a:ln>
            <a:noFill/>
          </a:ln>
        </p:spPr>
        <p:txBody>
          <a:bodyPr wrap="none" anchor="t" lIns="0" tIns="0" rIns="0" bIns="0">
            <a:noAutofit/>
          </a:bodyPr>
          <a:lstStyle/>
          <a:p>
            <a:pPr algn="l"/>
            <a:r>
              <a:rPr lang="zh-CN" sz="819">
                <a:solidFill>
                  <a:srgbClr val="A0AEC0"/>
                </a:solidFill>
                <a:latin typeface="PingFang SC"/>
                <a:ea typeface="PingFang SC"/>
                <a:cs typeface="PingFang SC"/>
              </a:rPr>
              <a:t>Sound and</a:t>
            </a:r>
            <a:endParaRPr lang="zh-CN" sz="819"/>
          </a:p>
          <a:p>
            <a:pPr algn="l"/>
            <a:r>
              <a:rPr lang="zh-CN" sz="819">
                <a:solidFill>
                  <a:srgbClr val="A0AEC0"/>
                </a:solidFill>
                <a:latin typeface="PingFang SC"/>
                <a:ea typeface="PingFang SC"/>
                <a:cs typeface="PingFang SC"/>
              </a:rPr>
              <a:t>Speech</a:t>
            </a:r>
            <a:endParaRPr lang="zh-CN" sz="819"/>
          </a:p>
        </p:txBody>
      </p:sp>
      <p:sp>
        <p:nvSpPr>
          <p:cNvPr id="38" name="TextBox 38"/>
          <p:cNvSpPr txBox="1"/>
          <p:nvPr/>
        </p:nvSpPr>
        <p:spPr>
          <a:xfrm>
            <a:off x="3443019" y="2995365"/>
            <a:ext cx="583039" cy="14576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l"/>
            <a:r>
              <a:rPr lang="zh-CN" sz="94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VIDEO</a:t>
            </a:r>
            <a:endParaRPr lang="zh-CN" sz="940"/>
          </a:p>
        </p:txBody>
      </p:sp>
      <p:sp>
        <p:nvSpPr>
          <p:cNvPr id="39" name="TextBox 39"/>
          <p:cNvSpPr txBox="1"/>
          <p:nvPr/>
        </p:nvSpPr>
        <p:spPr>
          <a:xfrm>
            <a:off x="3443019" y="3155700"/>
            <a:ext cx="728799" cy="255080"/>
          </a:xfrm>
          <a:prstGeom prst="rect">
            <a:avLst/>
          </a:prstGeom>
          <a:noFill/>
          <a:ln>
            <a:noFill/>
          </a:ln>
        </p:spPr>
        <p:txBody>
          <a:bodyPr wrap="none" anchor="t" lIns="0" tIns="0" rIns="0" bIns="0">
            <a:noAutofit/>
          </a:bodyPr>
          <a:lstStyle/>
          <a:p>
            <a:pPr algn="l"/>
            <a:r>
              <a:rPr lang="zh-CN" sz="770">
                <a:solidFill>
                  <a:srgbClr val="A0AEC0"/>
                </a:solidFill>
                <a:latin typeface="PingFang SC"/>
                <a:ea typeface="PingFang SC"/>
                <a:cs typeface="PingFang SC"/>
              </a:rPr>
              <a:t>Dynamic Visual</a:t>
            </a:r>
            <a:endParaRPr lang="zh-CN" sz="770"/>
          </a:p>
          <a:p>
            <a:pPr algn="l"/>
            <a:r>
              <a:rPr lang="zh-CN" sz="770">
                <a:solidFill>
                  <a:srgbClr val="A0AEC0"/>
                </a:solidFill>
                <a:latin typeface="PingFang SC"/>
                <a:ea typeface="PingFang SC"/>
                <a:cs typeface="PingFang SC"/>
              </a:rPr>
              <a:t>Information</a:t>
            </a:r>
            <a:endParaRPr lang="zh-CN" sz="770"/>
          </a:p>
        </p:txBody>
      </p:sp>
      <p:sp>
        <p:nvSpPr>
          <p:cNvPr id="40" name="TextBox 40"/>
          <p:cNvSpPr txBox="1"/>
          <p:nvPr/>
        </p:nvSpPr>
        <p:spPr>
          <a:xfrm>
            <a:off x="440366" y="3840772"/>
            <a:ext cx="3439932" cy="196776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l"/>
            <a:r>
              <a:rPr lang="zh-CN" sz="860">
                <a:solidFill>
                  <a:srgbClr val="4FC3F7"/>
                </a:solidFill>
                <a:latin typeface="PingFang SC"/>
                <a:ea typeface="PingFang SC"/>
                <a:cs typeface="PingFang SC"/>
              </a:rPr>
              <a:t>One Token, Any Modality. Computable. Storable. Transferable.</a:t>
            </a:r>
            <a:endParaRPr lang="zh-CN" sz="860"/>
          </a:p>
        </p:txBody>
      </p:sp>
      <p:sp>
        <p:nvSpPr>
          <p:cNvPr id="41" name="TextBox 41"/>
          <p:cNvSpPr txBox="1"/>
          <p:nvPr/>
        </p:nvSpPr>
        <p:spPr>
          <a:xfrm>
            <a:off x="4900617" y="3673148"/>
            <a:ext cx="2361309" cy="779815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45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TOKEN IS THE CORE ELEMENT</a:t>
            </a:r>
            <a:endParaRPr lang="zh-CN" sz="450"/>
          </a:p>
          <a:p>
            <a:pPr algn="ctr"/>
            <a:r>
              <a:rPr lang="zh-CN" sz="45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Connecting all resources, computing all possibilities, creating infinite value.</a:t>
            </a:r>
            <a:endParaRPr lang="zh-CN" sz="450"/>
          </a:p>
        </p:txBody>
      </p:sp>
      <p:sp>
        <p:nvSpPr>
          <p:cNvPr id="42" name="TextBox 42"/>
          <p:cNvSpPr txBox="1"/>
          <p:nvPr/>
        </p:nvSpPr>
        <p:spPr>
          <a:xfrm>
            <a:off x="8019877" y="1617934"/>
            <a:ext cx="3374340" cy="189488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l"/>
            <a:r>
              <a:rPr lang="zh-CN" sz="1220">
                <a:solidFill>
                  <a:srgbClr val="4FC3F7"/>
                </a:solidFill>
                <a:latin typeface="PingFang SC"/>
                <a:ea typeface="PingFang SC"/>
                <a:cs typeface="PingFang SC"/>
              </a:rPr>
              <a:t>CONVERGENCE → FUSION → TRANSFORMATION</a:t>
            </a:r>
            <a:endParaRPr lang="zh-CN" sz="1220"/>
          </a:p>
        </p:txBody>
      </p:sp>
      <p:sp>
        <p:nvSpPr>
          <p:cNvPr id="43" name="TextBox 43"/>
          <p:cNvSpPr txBox="1"/>
          <p:nvPr/>
        </p:nvSpPr>
        <p:spPr>
          <a:xfrm>
            <a:off x="8034453" y="1873014"/>
            <a:ext cx="539311" cy="619479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l"/>
            <a:r>
              <a:rPr lang="zh-CN" sz="400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4</a:t>
            </a:r>
            <a:endParaRPr lang="zh-CN" sz="4000"/>
          </a:p>
        </p:txBody>
      </p:sp>
      <p:sp>
        <p:nvSpPr>
          <p:cNvPr id="44" name="TextBox 44"/>
          <p:cNvSpPr txBox="1"/>
          <p:nvPr/>
        </p:nvSpPr>
        <p:spPr>
          <a:xfrm>
            <a:off x="7968861" y="2448765"/>
            <a:ext cx="670495" cy="233216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l"/>
            <a:r>
              <a:rPr lang="zh-CN" sz="95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ENERGY</a:t>
            </a:r>
            <a:endParaRPr lang="zh-CN" sz="950"/>
          </a:p>
        </p:txBody>
      </p:sp>
      <p:sp>
        <p:nvSpPr>
          <p:cNvPr id="45" name="TextBox 45"/>
          <p:cNvSpPr txBox="1"/>
          <p:nvPr/>
        </p:nvSpPr>
        <p:spPr>
          <a:xfrm>
            <a:off x="7968861" y="2681981"/>
            <a:ext cx="670495" cy="269656"/>
          </a:xfrm>
          <a:prstGeom prst="rect">
            <a:avLst/>
          </a:prstGeom>
          <a:noFill/>
          <a:ln>
            <a:noFill/>
          </a:ln>
        </p:spPr>
        <p:txBody>
          <a:bodyPr wrap="none" anchor="t" lIns="0" tIns="0" rIns="0" bIns="0">
            <a:noAutofit/>
          </a:bodyPr>
          <a:lstStyle/>
          <a:p>
            <a:pPr algn="l"/>
            <a:r>
              <a:rPr lang="zh-CN" sz="580">
                <a:solidFill>
                  <a:srgbClr val="A0AEC0"/>
                </a:solidFill>
                <a:latin typeface="PingFang SC"/>
                <a:ea typeface="PingFang SC"/>
                <a:cs typeface="PingFang SC"/>
              </a:rPr>
              <a:t>Powering the</a:t>
            </a:r>
            <a:endParaRPr lang="zh-CN" sz="580"/>
          </a:p>
          <a:p>
            <a:pPr algn="l"/>
            <a:r>
              <a:rPr lang="zh-CN" sz="580">
                <a:solidFill>
                  <a:srgbClr val="A0AEC0"/>
                </a:solidFill>
                <a:latin typeface="PingFang SC"/>
                <a:ea typeface="PingFang SC"/>
                <a:cs typeface="PingFang SC"/>
              </a:rPr>
              <a:t>Intelligent World</a:t>
            </a:r>
            <a:endParaRPr lang="zh-CN" sz="580"/>
          </a:p>
        </p:txBody>
      </p:sp>
      <p:sp>
        <p:nvSpPr>
          <p:cNvPr id="46" name="TextBox 46"/>
          <p:cNvSpPr txBox="1"/>
          <p:nvPr/>
        </p:nvSpPr>
        <p:spPr>
          <a:xfrm>
            <a:off x="9025620" y="2448765"/>
            <a:ext cx="459143" cy="21864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l"/>
            <a:r>
              <a:rPr lang="zh-CN" sz="95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CHIP</a:t>
            </a:r>
            <a:endParaRPr lang="zh-CN" sz="950"/>
          </a:p>
        </p:txBody>
      </p:sp>
      <p:sp>
        <p:nvSpPr>
          <p:cNvPr id="47" name="TextBox 47"/>
          <p:cNvSpPr txBox="1"/>
          <p:nvPr/>
        </p:nvSpPr>
        <p:spPr>
          <a:xfrm>
            <a:off x="9025620" y="2667405"/>
            <a:ext cx="459143" cy="262368"/>
          </a:xfrm>
          <a:prstGeom prst="rect">
            <a:avLst/>
          </a:prstGeom>
          <a:noFill/>
          <a:ln>
            <a:noFill/>
          </a:ln>
        </p:spPr>
        <p:txBody>
          <a:bodyPr wrap="none" anchor="t" lIns="0" tIns="0" rIns="0" bIns="0">
            <a:noAutofit/>
          </a:bodyPr>
          <a:lstStyle/>
          <a:p>
            <a:pPr algn="l"/>
            <a:r>
              <a:rPr lang="zh-CN" sz="660">
                <a:solidFill>
                  <a:srgbClr val="A0AEC0"/>
                </a:solidFill>
                <a:latin typeface="PingFang SC"/>
                <a:ea typeface="PingFang SC"/>
                <a:cs typeface="PingFang SC"/>
              </a:rPr>
              <a:t>Computing</a:t>
            </a:r>
            <a:endParaRPr lang="zh-CN" sz="660"/>
          </a:p>
          <a:p>
            <a:pPr algn="l"/>
            <a:r>
              <a:rPr lang="zh-CN" sz="660">
                <a:solidFill>
                  <a:srgbClr val="A0AEC0"/>
                </a:solidFill>
                <a:latin typeface="PingFang SC"/>
                <a:ea typeface="PingFang SC"/>
                <a:cs typeface="PingFang SC"/>
              </a:rPr>
              <a:t>Foundation</a:t>
            </a:r>
            <a:endParaRPr lang="zh-CN" sz="660"/>
          </a:p>
        </p:txBody>
      </p:sp>
      <p:sp>
        <p:nvSpPr>
          <p:cNvPr id="48" name="TextBox 48"/>
          <p:cNvSpPr txBox="1"/>
          <p:nvPr/>
        </p:nvSpPr>
        <p:spPr>
          <a:xfrm>
            <a:off x="9805435" y="2354021"/>
            <a:ext cx="910999" cy="306096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l"/>
            <a:r>
              <a:rPr lang="zh-CN" sz="95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HIGH-QUALITY</a:t>
            </a:r>
            <a:endParaRPr lang="zh-CN" sz="950"/>
          </a:p>
          <a:p>
            <a:pPr algn="l"/>
            <a:r>
              <a:rPr lang="zh-CN" sz="95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DATASET</a:t>
            </a:r>
            <a:endParaRPr lang="zh-CN" sz="950"/>
          </a:p>
        </p:txBody>
      </p:sp>
      <p:sp>
        <p:nvSpPr>
          <p:cNvPr id="49" name="TextBox 49"/>
          <p:cNvSpPr txBox="1"/>
          <p:nvPr/>
        </p:nvSpPr>
        <p:spPr>
          <a:xfrm>
            <a:off x="9805435" y="2660117"/>
            <a:ext cx="910999" cy="349824"/>
          </a:xfrm>
          <a:prstGeom prst="rect">
            <a:avLst/>
          </a:prstGeom>
          <a:noFill/>
          <a:ln>
            <a:noFill/>
          </a:ln>
        </p:spPr>
        <p:txBody>
          <a:bodyPr wrap="none" anchor="t" lIns="0" tIns="0" rIns="0" bIns="0">
            <a:noAutofit/>
          </a:bodyPr>
          <a:lstStyle/>
          <a:p>
            <a:pPr algn="l"/>
            <a:r>
              <a:rPr lang="zh-CN" sz="650">
                <a:solidFill>
                  <a:srgbClr val="A0AEC0"/>
                </a:solidFill>
                <a:latin typeface="PingFang SC"/>
                <a:ea typeface="PingFang SC"/>
                <a:cs typeface="PingFang SC"/>
              </a:rPr>
              <a:t>Fuel for Intelligence</a:t>
            </a:r>
            <a:endParaRPr lang="zh-CN" sz="650"/>
          </a:p>
          <a:p>
            <a:pPr algn="l"/>
            <a:r>
              <a:rPr lang="zh-CN" sz="650">
                <a:solidFill>
                  <a:srgbClr val="A0AEC0"/>
                </a:solidFill>
                <a:latin typeface="PingFang SC"/>
                <a:ea typeface="PingFang SC"/>
                <a:cs typeface="PingFang SC"/>
              </a:rPr>
              <a:t>Large Model Engine</a:t>
            </a:r>
            <a:endParaRPr lang="zh-CN" sz="650"/>
          </a:p>
        </p:txBody>
      </p:sp>
      <p:sp>
        <p:nvSpPr>
          <p:cNvPr id="50" name="TextBox 50"/>
          <p:cNvSpPr txBox="1"/>
          <p:nvPr/>
        </p:nvSpPr>
        <p:spPr>
          <a:xfrm>
            <a:off x="9411884" y="3636708"/>
            <a:ext cx="983879" cy="247792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l"/>
            <a:r>
              <a:rPr lang="zh-CN" sz="95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TOKEN</a:t>
            </a:r>
            <a:endParaRPr lang="zh-CN" sz="950"/>
          </a:p>
        </p:txBody>
      </p:sp>
      <p:sp>
        <p:nvSpPr>
          <p:cNvPr id="51" name="TextBox 51"/>
          <p:cNvSpPr txBox="1"/>
          <p:nvPr/>
        </p:nvSpPr>
        <p:spPr>
          <a:xfrm>
            <a:off x="9411884" y="3884499"/>
            <a:ext cx="983879" cy="291520"/>
          </a:xfrm>
          <a:prstGeom prst="rect">
            <a:avLst/>
          </a:prstGeom>
          <a:noFill/>
          <a:ln>
            <a:noFill/>
          </a:ln>
        </p:spPr>
        <p:txBody>
          <a:bodyPr wrap="none" anchor="t" lIns="0" tIns="0" rIns="0" bIns="0">
            <a:noAutofit/>
          </a:bodyPr>
          <a:lstStyle/>
          <a:p>
            <a:pPr algn="l"/>
            <a:r>
              <a:rPr lang="zh-CN" sz="819">
                <a:solidFill>
                  <a:srgbClr val="A0AEC0"/>
                </a:solidFill>
                <a:latin typeface="PingFang SC"/>
                <a:ea typeface="PingFang SC"/>
                <a:cs typeface="PingFang SC"/>
              </a:rPr>
              <a:t>The Unified Output</a:t>
            </a:r>
            <a:endParaRPr lang="zh-CN" sz="819"/>
          </a:p>
          <a:p>
            <a:pPr algn="l"/>
            <a:r>
              <a:rPr lang="zh-CN" sz="819">
                <a:solidFill>
                  <a:srgbClr val="A0AEC0"/>
                </a:solidFill>
                <a:latin typeface="PingFang SC"/>
                <a:ea typeface="PingFang SC"/>
                <a:cs typeface="PingFang SC"/>
              </a:rPr>
              <a:t>and Value Carrier</a:t>
            </a:r>
            <a:endParaRPr lang="zh-CN" sz="819"/>
          </a:p>
        </p:txBody>
      </p:sp>
      <p:sp>
        <p:nvSpPr>
          <p:cNvPr id="52" name="TextBox 52"/>
          <p:cNvSpPr txBox="1"/>
          <p:nvPr/>
        </p:nvSpPr>
        <p:spPr>
          <a:xfrm>
            <a:off x="5090105" y="4438387"/>
            <a:ext cx="1683526" cy="204064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132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VALUE CHAIN FLOW</a:t>
            </a:r>
            <a:endParaRPr lang="zh-CN" sz="1320"/>
          </a:p>
        </p:txBody>
      </p:sp>
      <p:sp>
        <p:nvSpPr>
          <p:cNvPr id="53" name="TextBox 53"/>
          <p:cNvSpPr txBox="1"/>
          <p:nvPr/>
        </p:nvSpPr>
        <p:spPr>
          <a:xfrm>
            <a:off x="680870" y="4744482"/>
            <a:ext cx="1304550" cy="18220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l"/>
            <a:r>
              <a:rPr lang="zh-CN" sz="118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WATT</a:t>
            </a:r>
            <a:endParaRPr lang="zh-CN" sz="1180"/>
          </a:p>
        </p:txBody>
      </p:sp>
      <p:sp>
        <p:nvSpPr>
          <p:cNvPr id="54" name="TextBox 54"/>
          <p:cNvSpPr txBox="1"/>
          <p:nvPr/>
        </p:nvSpPr>
        <p:spPr>
          <a:xfrm>
            <a:off x="680870" y="4926682"/>
            <a:ext cx="1304550" cy="561175"/>
          </a:xfrm>
          <a:prstGeom prst="rect">
            <a:avLst/>
          </a:prstGeom>
          <a:noFill/>
          <a:ln>
            <a:noFill/>
          </a:ln>
        </p:spPr>
        <p:txBody>
          <a:bodyPr wrap="none" anchor="t" lIns="0" tIns="0" rIns="0" bIns="0">
            <a:noAutofit/>
          </a:bodyPr>
          <a:lstStyle/>
          <a:p>
            <a:pPr algn="l"/>
            <a:r>
              <a:rPr lang="zh-CN" sz="950">
                <a:solidFill>
                  <a:srgbClr val="A0AEC0"/>
                </a:solidFill>
                <a:latin typeface="PingFang SC"/>
                <a:ea typeface="PingFang SC"/>
                <a:cs typeface="PingFang SC"/>
              </a:rPr>
              <a:t>Energy Input</a:t>
            </a:r>
            <a:endParaRPr lang="zh-CN" sz="950"/>
          </a:p>
          <a:p>
            <a:pPr algn="l"/>
            <a:r>
              <a:rPr lang="zh-CN" sz="950">
                <a:solidFill>
                  <a:srgbClr val="A0AEC0"/>
                </a:solidFill>
                <a:latin typeface="PingFang SC"/>
                <a:ea typeface="PingFang SC"/>
                <a:cs typeface="PingFang SC"/>
              </a:rPr>
              <a:t>Powering Everything</a:t>
            </a:r>
            <a:endParaRPr lang="zh-CN" sz="950"/>
          </a:p>
        </p:txBody>
      </p:sp>
      <p:sp>
        <p:nvSpPr>
          <p:cNvPr id="55" name="TextBox 55"/>
          <p:cNvSpPr txBox="1"/>
          <p:nvPr/>
        </p:nvSpPr>
        <p:spPr>
          <a:xfrm>
            <a:off x="3297259" y="4817362"/>
            <a:ext cx="940151" cy="18220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l"/>
            <a:r>
              <a:rPr lang="zh-CN" sz="118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FLOPS</a:t>
            </a:r>
            <a:endParaRPr lang="zh-CN" sz="1180"/>
          </a:p>
        </p:txBody>
      </p:sp>
      <p:sp>
        <p:nvSpPr>
          <p:cNvPr id="56" name="TextBox 56"/>
          <p:cNvSpPr txBox="1"/>
          <p:nvPr/>
        </p:nvSpPr>
        <p:spPr>
          <a:xfrm>
            <a:off x="3297259" y="4999562"/>
            <a:ext cx="940151" cy="459143"/>
          </a:xfrm>
          <a:prstGeom prst="rect">
            <a:avLst/>
          </a:prstGeom>
          <a:noFill/>
          <a:ln>
            <a:noFill/>
          </a:ln>
        </p:spPr>
        <p:txBody>
          <a:bodyPr wrap="none" anchor="t" lIns="0" tIns="0" rIns="0" bIns="0">
            <a:noAutofit/>
          </a:bodyPr>
          <a:lstStyle/>
          <a:p>
            <a:pPr algn="l"/>
            <a:r>
              <a:rPr lang="zh-CN" sz="860">
                <a:solidFill>
                  <a:srgbClr val="A0AEC0"/>
                </a:solidFill>
                <a:latin typeface="PingFang SC"/>
                <a:ea typeface="PingFang SC"/>
                <a:cs typeface="PingFang SC"/>
              </a:rPr>
              <a:t>Computing Power</a:t>
            </a:r>
            <a:endParaRPr lang="zh-CN" sz="860"/>
          </a:p>
          <a:p>
            <a:pPr algn="l"/>
            <a:r>
              <a:rPr lang="zh-CN" sz="860">
                <a:solidFill>
                  <a:srgbClr val="A0AEC0"/>
                </a:solidFill>
                <a:latin typeface="PingFang SC"/>
                <a:ea typeface="PingFang SC"/>
                <a:cs typeface="PingFang SC"/>
              </a:rPr>
              <a:t>Turning Energy</a:t>
            </a:r>
            <a:endParaRPr lang="zh-CN" sz="860"/>
          </a:p>
          <a:p>
            <a:pPr algn="l"/>
            <a:r>
              <a:rPr lang="zh-CN" sz="860">
                <a:solidFill>
                  <a:srgbClr val="A0AEC0"/>
                </a:solidFill>
                <a:latin typeface="PingFang SC"/>
                <a:ea typeface="PingFang SC"/>
                <a:cs typeface="PingFang SC"/>
              </a:rPr>
              <a:t>into Computation</a:t>
            </a:r>
            <a:endParaRPr lang="zh-CN" sz="860"/>
          </a:p>
        </p:txBody>
      </p:sp>
      <p:sp>
        <p:nvSpPr>
          <p:cNvPr id="57" name="TextBox 57"/>
          <p:cNvSpPr txBox="1"/>
          <p:nvPr/>
        </p:nvSpPr>
        <p:spPr>
          <a:xfrm>
            <a:off x="5673144" y="4817362"/>
            <a:ext cx="1136927" cy="18220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l"/>
            <a:r>
              <a:rPr lang="zh-CN" sz="118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TOKENS</a:t>
            </a:r>
            <a:endParaRPr lang="zh-CN" sz="1180"/>
          </a:p>
        </p:txBody>
      </p:sp>
      <p:sp>
        <p:nvSpPr>
          <p:cNvPr id="58" name="TextBox 58"/>
          <p:cNvSpPr txBox="1"/>
          <p:nvPr/>
        </p:nvSpPr>
        <p:spPr>
          <a:xfrm>
            <a:off x="5673144" y="4999562"/>
            <a:ext cx="1136927" cy="451855"/>
          </a:xfrm>
          <a:prstGeom prst="rect">
            <a:avLst/>
          </a:prstGeom>
          <a:noFill/>
          <a:ln>
            <a:noFill/>
          </a:ln>
        </p:spPr>
        <p:txBody>
          <a:bodyPr wrap="none" anchor="t" lIns="0" tIns="0" rIns="0" bIns="0">
            <a:noAutofit/>
          </a:bodyPr>
          <a:lstStyle/>
          <a:p>
            <a:pPr algn="l"/>
            <a:r>
              <a:rPr lang="zh-CN" sz="660">
                <a:solidFill>
                  <a:srgbClr val="A0AEC0"/>
                </a:solidFill>
                <a:latin typeface="PingFang SC"/>
                <a:ea typeface="PingFang SC"/>
                <a:cs typeface="PingFang SC"/>
              </a:rPr>
              <a:t>Intelligent Output</a:t>
            </a:r>
            <a:endParaRPr lang="zh-CN" sz="660"/>
          </a:p>
          <a:p>
            <a:pPr algn="l"/>
            <a:r>
              <a:rPr lang="zh-CN" sz="660">
                <a:solidFill>
                  <a:srgbClr val="A0AEC0"/>
                </a:solidFill>
                <a:latin typeface="PingFang SC"/>
                <a:ea typeface="PingFang SC"/>
                <a:cs typeface="PingFang SC"/>
              </a:rPr>
              <a:t>Standardized, Measurable,</a:t>
            </a:r>
            <a:endParaRPr lang="zh-CN" sz="660"/>
          </a:p>
          <a:p>
            <a:pPr algn="l"/>
            <a:r>
              <a:rPr lang="zh-CN" sz="660">
                <a:solidFill>
                  <a:srgbClr val="A0AEC0"/>
                </a:solidFill>
                <a:latin typeface="PingFang SC"/>
                <a:ea typeface="PingFang SC"/>
                <a:cs typeface="PingFang SC"/>
              </a:rPr>
              <a:t>Transferable</a:t>
            </a:r>
            <a:endParaRPr lang="zh-CN" sz="660"/>
          </a:p>
        </p:txBody>
      </p:sp>
      <p:sp>
        <p:nvSpPr>
          <p:cNvPr id="59" name="TextBox 59"/>
          <p:cNvSpPr txBox="1"/>
          <p:nvPr/>
        </p:nvSpPr>
        <p:spPr>
          <a:xfrm>
            <a:off x="8070893" y="4817362"/>
            <a:ext cx="1042183" cy="18220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l"/>
            <a:r>
              <a:rPr lang="zh-CN" sz="118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VALUES</a:t>
            </a:r>
            <a:endParaRPr lang="zh-CN" sz="1180"/>
          </a:p>
        </p:txBody>
      </p:sp>
      <p:sp>
        <p:nvSpPr>
          <p:cNvPr id="60" name="TextBox 60"/>
          <p:cNvSpPr txBox="1"/>
          <p:nvPr/>
        </p:nvSpPr>
        <p:spPr>
          <a:xfrm>
            <a:off x="8070893" y="4999562"/>
            <a:ext cx="1042183" cy="459143"/>
          </a:xfrm>
          <a:prstGeom prst="rect">
            <a:avLst/>
          </a:prstGeom>
          <a:noFill/>
          <a:ln>
            <a:noFill/>
          </a:ln>
        </p:spPr>
        <p:txBody>
          <a:bodyPr wrap="none" anchor="t" lIns="0" tIns="0" rIns="0" bIns="0">
            <a:noAutofit/>
          </a:bodyPr>
          <a:lstStyle/>
          <a:p>
            <a:pPr algn="l"/>
            <a:r>
              <a:rPr lang="zh-CN" sz="670">
                <a:solidFill>
                  <a:srgbClr val="A0AEC0"/>
                </a:solidFill>
                <a:latin typeface="PingFang SC"/>
                <a:ea typeface="PingFang SC"/>
                <a:cs typeface="PingFang SC"/>
              </a:rPr>
              <a:t>Economic &amp; Social</a:t>
            </a:r>
            <a:endParaRPr lang="zh-CN" sz="670"/>
          </a:p>
          <a:p>
            <a:pPr algn="l"/>
            <a:r>
              <a:rPr lang="zh-CN" sz="670">
                <a:solidFill>
                  <a:srgbClr val="A0AEC0"/>
                </a:solidFill>
                <a:latin typeface="PingFang SC"/>
                <a:ea typeface="PingFang SC"/>
                <a:cs typeface="PingFang SC"/>
              </a:rPr>
              <a:t>Value</a:t>
            </a:r>
            <a:endParaRPr lang="zh-CN" sz="670"/>
          </a:p>
          <a:p>
            <a:pPr algn="l"/>
            <a:r>
              <a:rPr lang="zh-CN" sz="670">
                <a:solidFill>
                  <a:srgbClr val="A0AEC0"/>
                </a:solidFill>
                <a:latin typeface="PingFang SC"/>
                <a:ea typeface="PingFang SC"/>
                <a:cs typeface="PingFang SC"/>
              </a:rPr>
              <a:t>Driving Business Growth</a:t>
            </a:r>
            <a:endParaRPr lang="zh-CN" sz="670"/>
          </a:p>
        </p:txBody>
      </p:sp>
      <p:sp>
        <p:nvSpPr>
          <p:cNvPr id="61" name="TextBox 61"/>
          <p:cNvSpPr txBox="1"/>
          <p:nvPr/>
        </p:nvSpPr>
        <p:spPr>
          <a:xfrm>
            <a:off x="9462900" y="4482115"/>
            <a:ext cx="998455" cy="1020319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l"/>
            <a:r>
              <a:rPr lang="zh-CN" sz="1050">
                <a:solidFill>
                  <a:srgbClr val="4FC3F7"/>
                </a:solidFill>
                <a:latin typeface="PingFang SC"/>
                <a:ea typeface="PingFang SC"/>
                <a:cs typeface="PingFang SC"/>
              </a:rPr>
              <a:t>INJECTING INTO</a:t>
            </a:r>
            <a:endParaRPr lang="zh-CN" sz="1050"/>
          </a:p>
          <a:p>
            <a:pPr algn="l"/>
            <a:r>
              <a:rPr lang="zh-CN" sz="1050">
                <a:solidFill>
                  <a:srgbClr val="4FC3F7"/>
                </a:solidFill>
                <a:latin typeface="PingFang SC"/>
                <a:ea typeface="PingFang SC"/>
                <a:cs typeface="PingFang SC"/>
              </a:rPr>
              <a:t>BUSINESS</a:t>
            </a:r>
            <a:endParaRPr lang="zh-CN" sz="1050"/>
          </a:p>
          <a:p>
            <a:pPr algn="l"/>
            <a:r>
              <a:rPr lang="zh-CN" sz="1050">
                <a:solidFill>
                  <a:srgbClr val="4FC3F7"/>
                </a:solidFill>
                <a:latin typeface="PingFang SC"/>
                <a:ea typeface="PingFang SC"/>
                <a:cs typeface="PingFang SC"/>
              </a:rPr>
              <a:t>PROCESSES</a:t>
            </a:r>
            <a:endParaRPr lang="zh-CN" sz="1050"/>
          </a:p>
        </p:txBody>
      </p:sp>
      <p:sp>
        <p:nvSpPr>
          <p:cNvPr id="62" name="TextBox 62"/>
          <p:cNvSpPr txBox="1"/>
          <p:nvPr/>
        </p:nvSpPr>
        <p:spPr>
          <a:xfrm>
            <a:off x="10330171" y="5291082"/>
            <a:ext cx="1457598" cy="14576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l"/>
            <a:r>
              <a:rPr lang="zh-CN" sz="900">
                <a:solidFill>
                  <a:srgbClr val="A0AEC0"/>
                </a:solidFill>
                <a:latin typeface="PingFang SC"/>
                <a:ea typeface="PingFang SC"/>
                <a:cs typeface="PingFang SC"/>
              </a:rPr>
              <a:t>FORMING INDUSTRIAL VALUE</a:t>
            </a:r>
            <a:endParaRPr lang="zh-CN" sz="900"/>
          </a:p>
        </p:txBody>
      </p:sp>
      <p:sp>
        <p:nvSpPr>
          <p:cNvPr id="63" name="TextBox 63"/>
          <p:cNvSpPr txBox="1"/>
          <p:nvPr/>
        </p:nvSpPr>
        <p:spPr>
          <a:xfrm>
            <a:off x="1037982" y="6114625"/>
            <a:ext cx="1282687" cy="225928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l"/>
            <a:r>
              <a:rPr lang="zh-CN" sz="120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ERA INDICATORS</a:t>
            </a:r>
            <a:endParaRPr lang="zh-CN" sz="1200"/>
          </a:p>
        </p:txBody>
      </p:sp>
      <p:sp>
        <p:nvSpPr>
          <p:cNvPr id="64" name="TextBox 64"/>
          <p:cNvSpPr txBox="1"/>
          <p:nvPr/>
        </p:nvSpPr>
        <p:spPr>
          <a:xfrm>
            <a:off x="3304547" y="5881409"/>
            <a:ext cx="1253535" cy="211352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110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INDUSTRIAL AGE</a:t>
            </a:r>
            <a:endParaRPr lang="zh-CN" sz="1100"/>
          </a:p>
        </p:txBody>
      </p:sp>
      <p:sp>
        <p:nvSpPr>
          <p:cNvPr id="65" name="TextBox 65"/>
          <p:cNvSpPr txBox="1"/>
          <p:nvPr/>
        </p:nvSpPr>
        <p:spPr>
          <a:xfrm>
            <a:off x="3319123" y="6187505"/>
            <a:ext cx="1566918" cy="386264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660">
                <a:solidFill>
                  <a:srgbClr val="A0AEC0"/>
                </a:solidFill>
                <a:latin typeface="PingFang SC"/>
                <a:ea typeface="PingFang SC"/>
                <a:cs typeface="PingFang SC"/>
              </a:rPr>
              <a:t>ELECTRICITY</a:t>
            </a:r>
            <a:endParaRPr lang="zh-CN" sz="660"/>
          </a:p>
          <a:p>
            <a:pPr algn="ctr"/>
            <a:r>
              <a:rPr lang="zh-CN" sz="660">
                <a:solidFill>
                  <a:srgbClr val="A0AEC0"/>
                </a:solidFill>
                <a:latin typeface="PingFang SC"/>
                <a:ea typeface="PingFang SC"/>
                <a:cs typeface="PingFang SC"/>
              </a:rPr>
              <a:t>Electrification drives productivity</a:t>
            </a:r>
            <a:endParaRPr lang="zh-CN" sz="660"/>
          </a:p>
        </p:txBody>
      </p:sp>
      <p:sp>
        <p:nvSpPr>
          <p:cNvPr id="66" name="TextBox 66"/>
          <p:cNvSpPr txBox="1"/>
          <p:nvPr/>
        </p:nvSpPr>
        <p:spPr>
          <a:xfrm>
            <a:off x="6256183" y="5881409"/>
            <a:ext cx="976591" cy="211352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110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DIGITAL AGE</a:t>
            </a:r>
            <a:endParaRPr lang="zh-CN" sz="1100"/>
          </a:p>
        </p:txBody>
      </p:sp>
      <p:sp>
        <p:nvSpPr>
          <p:cNvPr id="67" name="TextBox 67"/>
          <p:cNvSpPr txBox="1"/>
          <p:nvPr/>
        </p:nvSpPr>
        <p:spPr>
          <a:xfrm>
            <a:off x="6270759" y="6194793"/>
            <a:ext cx="1428446" cy="357112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710">
                <a:solidFill>
                  <a:srgbClr val="A0AEC0"/>
                </a:solidFill>
                <a:latin typeface="PingFang SC"/>
                <a:ea typeface="PingFang SC"/>
                <a:cs typeface="PingFang SC"/>
              </a:rPr>
              <a:t>TRAFFIC</a:t>
            </a:r>
            <a:endParaRPr lang="zh-CN" sz="710"/>
          </a:p>
          <a:p>
            <a:pPr algn="ctr"/>
            <a:r>
              <a:rPr lang="zh-CN" sz="710">
                <a:solidFill>
                  <a:srgbClr val="A0AEC0"/>
                </a:solidFill>
                <a:latin typeface="PingFang SC"/>
                <a:ea typeface="PingFang SC"/>
                <a:cs typeface="PingFang SC"/>
              </a:rPr>
              <a:t>Information flow creates value</a:t>
            </a:r>
            <a:endParaRPr lang="zh-CN" sz="710"/>
          </a:p>
        </p:txBody>
      </p:sp>
      <p:sp>
        <p:nvSpPr>
          <p:cNvPr id="68" name="TextBox 68"/>
          <p:cNvSpPr txBox="1"/>
          <p:nvPr/>
        </p:nvSpPr>
        <p:spPr>
          <a:xfrm>
            <a:off x="9032908" y="5874121"/>
            <a:ext cx="1982334" cy="211352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110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INTELLIGENT ECONOMY AGE</a:t>
            </a:r>
            <a:endParaRPr lang="zh-CN" sz="1100"/>
          </a:p>
        </p:txBody>
      </p:sp>
      <p:sp>
        <p:nvSpPr>
          <p:cNvPr id="69" name="TextBox 69"/>
          <p:cNvSpPr txBox="1"/>
          <p:nvPr/>
        </p:nvSpPr>
        <p:spPr>
          <a:xfrm>
            <a:off x="9054772" y="6187505"/>
            <a:ext cx="2055214" cy="393552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760">
                <a:solidFill>
                  <a:srgbClr val="A0AEC0"/>
                </a:solidFill>
                <a:latin typeface="PingFang SC"/>
                <a:ea typeface="PingFang SC"/>
                <a:cs typeface="PingFang SC"/>
              </a:rPr>
              <a:t>TOKEN</a:t>
            </a:r>
            <a:endParaRPr lang="zh-CN" sz="760"/>
          </a:p>
          <a:p>
            <a:pPr algn="ctr"/>
            <a:r>
              <a:rPr lang="zh-CN" sz="760">
                <a:solidFill>
                  <a:srgbClr val="A0AEC0"/>
                </a:solidFill>
                <a:latin typeface="PingFang SC"/>
                <a:ea typeface="PingFang SC"/>
                <a:cs typeface="PingFang SC"/>
              </a:rPr>
              <a:t>Intelligence generates exponential value</a:t>
            </a:r>
            <a:endParaRPr lang="zh-CN" sz="76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ImageToEditablePPT">
  <a:themeElements>
    <a:clrScheme name="Office">
      <a:dk1>
        <a:sysClr val="windowText" lastClr="000000"/>
      </a:dk1>
      <a:lt1>
        <a:sysClr val="window" lastClr="FFFFFF"/>
      </a:lt1>
      <a:dk2>
        <a:srgbClr val="1F1F1F"/>
      </a:dk2>
      <a:lt2>
        <a:srgbClr val="F8F8F8"/>
      </a:lt2>
      <a:accent1>
        <a:srgbClr val="0F766E"/>
      </a:accent1>
      <a:accent2>
        <a:srgbClr val="E66B00"/>
      </a:accent2>
      <a:accent3>
        <a:srgbClr val="F6D365"/>
      </a:accent3>
      <a:accent4>
        <a:srgbClr val="57C4B8"/>
      </a:accent4>
      <a:accent5>
        <a:srgbClr val="666666"/>
      </a:accent5>
      <a:accent6>
        <a:srgbClr val="111111"/>
      </a:accent6>
      <a:hlink>
        <a:srgbClr val="0563C1"/>
      </a:hlink>
      <a:folHlink>
        <a:srgbClr val="954F72"/>
      </a:folHlink>
    </a:clrScheme>
    <a:fontScheme name="PingFang">
      <a:majorFont>
        <a:latin typeface="PingFang SC"/>
        <a:ea typeface="PingFang SC"/>
        <a:cs typeface="PingFang SC"/>
      </a:majorFont>
      <a:minorFont>
        <a:latin typeface="PingFang SC"/>
        <a:ea typeface="PingFang SC"/>
        <a:cs typeface="PingFang SC"/>
      </a:minorFont>
    </a:fontScheme>
    <a:fmtScheme name="Office">
      <a:fillStyleLst>
        <a:solidFill>
          <a:schemeClr val="phClr"/>
        </a:solidFill>
      </a:fillStyleLst>
      <a:lnStyleLst>
        <a:ln w="9525">
          <a:solidFill>
            <a:schemeClr val="phClr"/>
          </a:solidFill>
        </a:ln>
      </a:lnStyleLst>
      <a:effectStyleLst>
        <a:effectStyle>
          <a:effectLst/>
        </a:effectStyle>
      </a:effectStyleLst>
      <a:bgFillStyleLst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>
  <Application>Codex</Application>
  <PresentationFormat>Widescreen</PresentationFormat>
  <Slides>1</Slides>
</Properties>
</file>

<file path=docProps/core.xml><?xml version="1.0" encoding="utf-8"?>
<cp:coreProperties xmlns:cp="http://schemas.openxmlformats.org/package/2006/metadata/core-properties" xmlns:dc="http://purl.org/dc/elements/1.1/">
  <dc:title>Image to editable PPT</dc:title>
</cp:coreProperties>
</file>