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p1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194560"/>
            <a:ext cx="1069848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5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AI 竞争下半场的三重视角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3520440"/>
            <a:ext cx="2194560" cy="73152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370332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基于兰德 2026 年中美 AI 企业 · 市场 · 开源生态三份报告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30352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战略研究简报  ｜  2026 年 8 月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03 ｜ 市场层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全球 LLM 流量速览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96012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2024-04 至 2025-08｜Similarweb 数据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554480"/>
            <a:ext cx="73152" cy="36576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155448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月访问量 24 亿 → 82 亿（约 3 倍增长）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103120"/>
            <a:ext cx="73152" cy="36576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210312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美国仍占 93%｜中国 13%（DeepSeek 触发后）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651760"/>
            <a:ext cx="73152" cy="36576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2651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中国在 30 国渗透 &gt;10%，11 国市占 &gt;20%</a:t>
            </a:r>
          </a:p>
        </p:txBody>
      </p:sp>
      <p:pic>
        <p:nvPicPr>
          <p:cNvPr id="15" name="Picture 14" descr="p10_pi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3657600"/>
            <a:ext cx="8503920" cy="429009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03 ｜ 市场层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DeepSeek R1｜460% 的市场冲击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55448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关键事件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103120"/>
            <a:ext cx="1280160" cy="5943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2103120"/>
            <a:ext cx="1280160" cy="5943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2025-01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65960" y="219456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DeepSeek R1 发布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2880360"/>
            <a:ext cx="1280160" cy="5943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2880360"/>
            <a:ext cx="1280160" cy="5943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两月内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297180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中国 LLM 访问量 +460%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3657600"/>
            <a:ext cx="1280160" cy="5943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3657600"/>
            <a:ext cx="1280160" cy="5943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份额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65960" y="374904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从 3% 跃升至 13%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434840"/>
            <a:ext cx="1280160" cy="5943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434840"/>
            <a:ext cx="1280160" cy="5943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效应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65960" y="452628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未挤压其他中国模型，整体大盘扩张</a:t>
            </a:r>
          </a:p>
        </p:txBody>
      </p:sp>
      <p:pic>
        <p:nvPicPr>
          <p:cNvPr id="21" name="Picture 20" descr="p11_deepsee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520" y="1645920"/>
            <a:ext cx="6675120" cy="329995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03 ｜ 市场层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三大驱动因素｜为何都失效？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96012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价格 / 多语言 / AI 外交</a:t>
            </a:r>
          </a:p>
        </p:txBody>
      </p:sp>
      <p:pic>
        <p:nvPicPr>
          <p:cNvPr id="9" name="Picture 8" descr="p12_drive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554480"/>
            <a:ext cx="11064240" cy="43511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8640" y="5120640"/>
            <a:ext cx="1106424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结论：用户采纳的核心逻辑是「性能达标 + 低切换成本」，而非价格/语言/外交。</a:t>
            </a:r>
          </a:p>
          <a:p>
            <a:pPr algn="l">
              <a:spcAft>
                <a:spcPts val="0"/>
              </a:spcAft>
            </a:pPr>
            <a:r>
              <a:rPr sz="14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切换成本低 = 性能/价格一旦对齐，市场格局会快速洗牌。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04 ｜ 政策层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开放模型的软实力争夺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96012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三张内容卡片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828800"/>
            <a:ext cx="11064240" cy="12801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1E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828800"/>
            <a:ext cx="731520" cy="1280160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1828800"/>
            <a:ext cx="731520" cy="12801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800" b="1">
                <a:solidFill>
                  <a:srgbClr val="FFFFFF"/>
                </a:solidFill>
                <a:latin typeface="Microsoft YaHei"/>
                <a:eastAsia typeface="Microsoft YaHei"/>
                <a:cs typeface="Microsoft YaHei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2011680"/>
            <a:ext cx="98755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中美 AI Action Plan 文本对照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54480" y="2542032"/>
            <a:ext cx="98755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美《Winning the Race》vs 中《Global AI Governance》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291840"/>
            <a:ext cx="11064240" cy="12801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" y="3291840"/>
            <a:ext cx="731520" cy="128016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3291840"/>
            <a:ext cx="731520" cy="12801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800" b="1">
                <a:solidFill>
                  <a:srgbClr val="FFFFFF"/>
                </a:solidFill>
                <a:latin typeface="Microsoft YaHei"/>
                <a:eastAsia typeface="Microsoft YaHei"/>
                <a:cs typeface="Microsoft YaHei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3474720"/>
            <a:ext cx="98755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开放模型的许可证博弈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4005072"/>
            <a:ext cx="98755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DeepSeek / Kimi 宽松 vs Llama / Gemma 受限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754880"/>
            <a:ext cx="11064240" cy="12801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1E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48640" y="4754880"/>
            <a:ext cx="731520" cy="1280160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4754880"/>
            <a:ext cx="731520" cy="12801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800" b="1">
                <a:solidFill>
                  <a:srgbClr val="FFFFFF"/>
                </a:solidFill>
                <a:latin typeface="Microsoft YaHei"/>
                <a:eastAsia typeface="Microsoft YaHei"/>
                <a:cs typeface="Microsoft YaHei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54480" y="4937760"/>
            <a:ext cx="98755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美国的三条政策杠杆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54480" y="5468112"/>
            <a:ext cx="98755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强化生态 / 重校准出口管制 / 激励宽松许可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04 ｜ 政策层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中美 AI Action Plan 文本对照</a:t>
            </a:r>
          </a:p>
        </p:txBody>
      </p:sp>
      <p:pic>
        <p:nvPicPr>
          <p:cNvPr id="8" name="Picture 7" descr="p14_polic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554480"/>
            <a:ext cx="7772400" cy="340588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412480" y="1737360"/>
            <a:ext cx="33832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差异解读</a:t>
            </a:r>
          </a:p>
        </p:txBody>
      </p:sp>
      <p:sp>
        <p:nvSpPr>
          <p:cNvPr id="10" name="Rectangle 9"/>
          <p:cNvSpPr/>
          <p:nvPr/>
        </p:nvSpPr>
        <p:spPr>
          <a:xfrm>
            <a:off x="8412480" y="2286000"/>
            <a:ext cx="73152" cy="50292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595360" y="2286000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美：国内政策导向，强调价值观与战略价值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412480" y="3063240"/>
            <a:ext cx="73152" cy="50292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595360" y="3063240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中：全球外交导向，强调全球南方与共享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412480" y="3840480"/>
            <a:ext cx="73152" cy="50292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95360" y="3840480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美：通过 U.S. technology stack 输出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412480" y="4617720"/>
            <a:ext cx="73152" cy="50292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595360" y="4617720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中：通过开放生态扩散降低重复投资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04 ｜ 政策层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许可证博弈｜谁是真的开放？</a:t>
            </a:r>
          </a:p>
        </p:txBody>
      </p:sp>
      <p:pic>
        <p:nvPicPr>
          <p:cNvPr id="8" name="Picture 7" descr="p15_licen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554480"/>
            <a:ext cx="11064240" cy="48483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640" y="5120640"/>
            <a:ext cx="1106424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关键转折点：OpenAI 2025-08 发布 gpt-oss-120b（2019 年来首次），DeepSeek 模型下载量 +1000%。</a:t>
            </a:r>
          </a:p>
          <a:p>
            <a:pPr algn="l">
              <a:spcAft>
                <a:spcPts val="0"/>
              </a:spcAft>
            </a:pPr>
            <a:r>
              <a:rPr sz="13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严格意义上，Llama / Gemma 因许可证条款不算真正开源；中国宽松许可阵营占数量优势。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04 ｜ 政策层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美国｜三条政策杠杆</a:t>
            </a:r>
          </a:p>
        </p:txBody>
      </p:sp>
      <p:pic>
        <p:nvPicPr>
          <p:cNvPr id="8" name="Picture 7" descr="p16_leve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554480"/>
            <a:ext cx="11064240" cy="43511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640" y="4937760"/>
            <a:ext cx="110642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建议：在保持闭源前沿优势（国家安全用途）的同时，主动培育开放生态，</a:t>
            </a:r>
          </a:p>
          <a:p>
            <a:pPr algn="l">
              <a:spcAft>
                <a:spcPts val="0"/>
              </a:spcAft>
            </a:pPr>
            <a:r>
              <a:rPr sz="13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否则开发者会被锁定到中国技术栈，软实力阵地失守。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05 ｜ 综合判断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一句话综合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554480"/>
            <a:ext cx="5486400" cy="475488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554480"/>
            <a:ext cx="109728" cy="475488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1828800"/>
            <a:ext cx="50292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核心判断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468880"/>
            <a:ext cx="5029200" cy="3657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中美 AI 产业结构性差异比想象中小，</a:t>
            </a:r>
          </a:p>
          <a:p>
            <a:pPr algn="l">
              <a:spcAft>
                <a:spcPts val="0"/>
              </a:spcAft>
            </a:pPr>
            <a:r>
              <a:rPr sz="18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但市场格局正在被 DeepSeek 重塑，</a:t>
            </a:r>
          </a:p>
          <a:p>
            <a:pPr algn="l">
              <a:spcAft>
                <a:spcPts val="0"/>
              </a:spcAft>
            </a:pPr>
            <a:r>
              <a:rPr sz="18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美国若不主动经营开放模型生态，</a:t>
            </a:r>
          </a:p>
          <a:p>
            <a:pPr algn="l">
              <a:spcAft>
                <a:spcPts val="0"/>
              </a:spcAft>
            </a:pPr>
            <a:r>
              <a:rPr sz="18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软实力阵地可能向中国倾斜。</a:t>
            </a:r>
          </a:p>
        </p:txBody>
      </p:sp>
      <p:pic>
        <p:nvPicPr>
          <p:cNvPr id="12" name="Picture 11" descr="p17_triang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554480"/>
            <a:ext cx="5486400" cy="375019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05 ｜ 综合判断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行动清单 + 开放问题</a:t>
            </a:r>
          </a:p>
        </p:txBody>
      </p:sp>
      <p:pic>
        <p:nvPicPr>
          <p:cNvPr id="8" name="Picture 7" descr="p18_matri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554480"/>
            <a:ext cx="11064240" cy="56864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640" y="5486400"/>
            <a:ext cx="110642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观察-验证-行动的完整链条 → 结构（1181 家）+ 流量（135 国）+ 政策（开源生态）。</a:t>
            </a:r>
          </a:p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下一步：选择 1–2 个行动建议落地，并锁定 1 个开放问题跟踪 6–12 个月。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目录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822960" cy="822960"/>
          </a:xfrm>
          <a:prstGeom prst="ellipse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Microsoft YaHei"/>
                <a:eastAsia typeface="Microsoft YaHei"/>
                <a:cs typeface="Microsoft YaHe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0" y="132588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0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为什么是这三份报告？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73736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研究背景 · 三重视角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1463040"/>
            <a:ext cx="1645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P03-05</a:t>
            </a:r>
          </a:p>
        </p:txBody>
      </p:sp>
      <p:sp>
        <p:nvSpPr>
          <p:cNvPr id="11" name="Oval 10"/>
          <p:cNvSpPr/>
          <p:nvPr/>
        </p:nvSpPr>
        <p:spPr>
          <a:xfrm>
            <a:off x="731520" y="2240280"/>
            <a:ext cx="822960" cy="822960"/>
          </a:xfrm>
          <a:prstGeom prst="ellipse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Microsoft YaHei"/>
                <a:eastAsia typeface="Microsoft YaHei"/>
                <a:cs typeface="Microsoft YaHei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28600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000" b="1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企业层：1181 家公司告诉了我们什么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269748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结构性差异 · 三大洞察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0" y="2423160"/>
            <a:ext cx="1645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P05-07</a:t>
            </a:r>
          </a:p>
        </p:txBody>
      </p:sp>
      <p:sp>
        <p:nvSpPr>
          <p:cNvPr id="15" name="Oval 14"/>
          <p:cNvSpPr/>
          <p:nvPr/>
        </p:nvSpPr>
        <p:spPr>
          <a:xfrm>
            <a:off x="731520" y="3200400"/>
            <a:ext cx="822960" cy="822960"/>
          </a:xfrm>
          <a:prstGeom prst="ellipse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Microsoft YaHei"/>
                <a:eastAsia typeface="Microsoft YaHei"/>
                <a:cs typeface="Microsoft YaHei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0" y="324612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000" b="1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市场层：DeepSeek 改写了什么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0" y="365760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流量冲击 · 采纳驱动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0" y="3383280"/>
            <a:ext cx="1645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P07-09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160520"/>
            <a:ext cx="822960" cy="822960"/>
          </a:xfrm>
          <a:prstGeom prst="ellipse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Microsoft YaHei"/>
                <a:eastAsia typeface="Microsoft YaHei"/>
                <a:cs typeface="Microsoft YaHei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28800" y="420624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000" b="1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政策层：开放模型的软实力争夺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28800" y="461772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许可证博弈 · 三条杠杆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058400" y="4343400"/>
            <a:ext cx="1645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P09-10</a:t>
            </a:r>
          </a:p>
        </p:txBody>
      </p:sp>
      <p:sp>
        <p:nvSpPr>
          <p:cNvPr id="23" name="Oval 22"/>
          <p:cNvSpPr/>
          <p:nvPr/>
        </p:nvSpPr>
        <p:spPr>
          <a:xfrm>
            <a:off x="731520" y="5120640"/>
            <a:ext cx="822960" cy="822960"/>
          </a:xfrm>
          <a:prstGeom prst="ellipse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Microsoft YaHei"/>
                <a:eastAsia typeface="Microsoft YaHei"/>
                <a:cs typeface="Microsoft YaHei"/>
              </a:rPr>
              <a:t>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28800" y="516636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000" b="1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综合判断与行动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28800" y="557784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一句话综合 · 行动建议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58400" y="5303520"/>
            <a:ext cx="1645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P11-12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01 ｜ 为什么是这三份报告？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研究背景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96012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竞争进入新阶段，结构性差异浮现</a:t>
            </a:r>
          </a:p>
        </p:txBody>
      </p:sp>
      <p:pic>
        <p:nvPicPr>
          <p:cNvPr id="9" name="Picture 8" descr="p3_time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828800"/>
            <a:ext cx="7315200" cy="19095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29600" y="1828800"/>
            <a:ext cx="3474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核心要点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0" y="2377440"/>
            <a:ext cx="73152" cy="64008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0" y="2377440"/>
            <a:ext cx="32918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竞争从性能比拼转向落地生态 + 软实力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29600" y="3246120"/>
            <a:ext cx="73152" cy="64008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0" y="3246120"/>
            <a:ext cx="32918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技术差距缩小，结构性差异浮现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229600" y="4114800"/>
            <a:ext cx="73152" cy="64008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0" y="4114800"/>
            <a:ext cx="32918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2025 年两份 AI Action Plan 同期发布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29600" y="4983479"/>
            <a:ext cx="73152" cy="64008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0" y="4983479"/>
            <a:ext cx="32918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行业判断长期依赖少数明星公司，易失真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01 ｜ 为什么是这三份报告？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三重视角框架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96012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企业 × 市场 × 政策</a:t>
            </a:r>
          </a:p>
        </p:txBody>
      </p:sp>
      <p:pic>
        <p:nvPicPr>
          <p:cNvPr id="9" name="Picture 8" descr="p4_perspectiv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645920"/>
            <a:ext cx="6400800" cy="356500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15200" y="1737360"/>
            <a:ext cx="44805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报告对应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0" y="2286000"/>
            <a:ext cx="4480560" cy="10058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1E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315200" y="2286000"/>
            <a:ext cx="109728" cy="1005840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543800" y="237744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企业层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43800" y="274320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RR-A5043-1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43800" y="297180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1181 家公司结构性画像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0" y="3474720"/>
            <a:ext cx="4480560" cy="10058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315200" y="3474720"/>
            <a:ext cx="109728" cy="100584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543800" y="356616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市场层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43800" y="393192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RR-A4355-1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43800" y="416052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135 国 LLM 流量与采纳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0" y="4663440"/>
            <a:ext cx="4480560" cy="10058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1E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315200" y="4663440"/>
            <a:ext cx="109728" cy="1005840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543800" y="475488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政策层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43800" y="512064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PE-A4686-1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43800" y="534924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开放模型与软实力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02 ｜ 企业层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1181 家公司告诉了我们什么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96012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三大核心洞察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737360"/>
            <a:ext cx="11064240" cy="12801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1E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737360"/>
            <a:ext cx="731520" cy="1280160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1737360"/>
            <a:ext cx="731520" cy="12801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800" b="1">
                <a:solidFill>
                  <a:srgbClr val="FFFFFF"/>
                </a:solidFill>
                <a:latin typeface="Microsoft YaHei"/>
                <a:eastAsia typeface="Microsoft YaHei"/>
                <a:cs typeface="Microsoft YaHei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1874520"/>
            <a:ext cx="98755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洞察①｜结构比想象更相似
Transformer 主导、基础模型占比 ~20%、应用层产品为主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200400"/>
            <a:ext cx="11064240" cy="12801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3200400"/>
            <a:ext cx="731520" cy="128016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200400"/>
            <a:ext cx="731520" cy="12801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800" b="1">
                <a:solidFill>
                  <a:srgbClr val="FFFFFF"/>
                </a:solidFill>
                <a:latin typeface="Microsoft YaHei"/>
                <a:eastAsia typeface="Microsoft YaHei"/>
                <a:cs typeface="Microsoft YaHei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54480" y="3337560"/>
            <a:ext cx="98755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洞察②｜最大鸿沟在物理 vs 软件
美 61% 软件导向 vs 中 26%；中国集中具身 AI 与工业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663440"/>
            <a:ext cx="11064240" cy="12801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1E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48640" y="4663440"/>
            <a:ext cx="731520" cy="1280160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663440"/>
            <a:ext cx="731520" cy="12801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800" b="1">
                <a:solidFill>
                  <a:srgbClr val="FFFFFF"/>
                </a:solidFill>
                <a:latin typeface="Microsoft YaHei"/>
                <a:eastAsia typeface="Microsoft YaHei"/>
                <a:cs typeface="Microsoft YaHei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54480" y="4800600"/>
            <a:ext cx="98755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洞察③｜中国具身 AI 是 AGI 的对冲
若 AGI 需机器人协同，中国具身投资组合构成先手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02 ｜ 企业层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洞察①｜结构比想象更相似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55448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中美 1181 家 AI 企业的相似面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2103120"/>
            <a:ext cx="292608" cy="292608"/>
          </a:xfrm>
          <a:prstGeom prst="ellipse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" y="2103120"/>
            <a:ext cx="42062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Transformer 在两国均占主导地位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2971800"/>
            <a:ext cx="292608" cy="292608"/>
          </a:xfrm>
          <a:prstGeom prst="ellipse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120" y="2971800"/>
            <a:ext cx="42062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基础模型开发者占比两国均约 20%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3840479"/>
            <a:ext cx="292608" cy="292608"/>
          </a:xfrm>
          <a:prstGeom prst="ellipse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120" y="3840479"/>
            <a:ext cx="42062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多数公司做应用层产品（MaaS/IaaS 占少数）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4709159"/>
            <a:ext cx="292608" cy="292608"/>
          </a:xfrm>
          <a:prstGeom prst="ellipse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" y="4709159"/>
            <a:ext cx="42062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商业定位、模型来源、形态分布接近</a:t>
            </a:r>
          </a:p>
        </p:txBody>
      </p:sp>
      <p:pic>
        <p:nvPicPr>
          <p:cNvPr id="17" name="Picture 16" descr="p6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645920"/>
            <a:ext cx="6400800" cy="380174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02 ｜ 企业层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洞察②｜最大鸿沟：物理 vs 软件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554480"/>
            <a:ext cx="5486400" cy="475488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1E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554480"/>
            <a:ext cx="5486400" cy="548640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1627632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>
                <a:solidFill>
                  <a:srgbClr val="FFFFFF"/>
                </a:solidFill>
                <a:latin typeface="Microsoft YaHei"/>
                <a:eastAsia typeface="Microsoft YaHei"/>
                <a:cs typeface="Microsoft YaHei"/>
              </a:rPr>
              <a:t>美国｜软件导向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7760" y="1627632"/>
            <a:ext cx="10972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800" b="1">
                <a:solidFill>
                  <a:srgbClr val="FFFFFF"/>
                </a:solidFill>
                <a:latin typeface="Microsoft YaHei"/>
                <a:eastAsia typeface="Microsoft YaHei"/>
                <a:cs typeface="Microsoft YaHei"/>
              </a:rPr>
              <a:t>61%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2377440"/>
            <a:ext cx="1600200" cy="7772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1E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2377440"/>
            <a:ext cx="160020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医疗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514600" y="2377440"/>
            <a:ext cx="1600200" cy="7772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1E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514600" y="2377440"/>
            <a:ext cx="160020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科研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297680" y="2377440"/>
            <a:ext cx="1600200" cy="7772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1E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297680" y="2377440"/>
            <a:ext cx="160020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网络安全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383280"/>
            <a:ext cx="1600200" cy="7772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1E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3383280"/>
            <a:ext cx="160020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软件交付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514600" y="3383280"/>
            <a:ext cx="1600200" cy="7772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1E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514600" y="3383280"/>
            <a:ext cx="160020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金融科技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572000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知识密集型行业</a:t>
            </a:r>
          </a:p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信息处理与决策辅助</a:t>
            </a:r>
          </a:p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高知识密度、低物理形态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26480" y="1554480"/>
            <a:ext cx="5486400" cy="475488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126480" y="1554480"/>
            <a:ext cx="5486400" cy="54864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309360" y="1627632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>
                <a:solidFill>
                  <a:srgbClr val="FFFFFF"/>
                </a:solidFill>
                <a:latin typeface="Microsoft YaHei"/>
                <a:eastAsia typeface="Microsoft YaHei"/>
                <a:cs typeface="Microsoft YaHei"/>
              </a:rPr>
              <a:t>中国｜物理具身 + 工业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515600" y="1627632"/>
            <a:ext cx="10972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800" b="1">
                <a:solidFill>
                  <a:srgbClr val="FFFFFF"/>
                </a:solidFill>
                <a:latin typeface="Microsoft YaHei"/>
                <a:eastAsia typeface="Microsoft YaHei"/>
                <a:cs typeface="Microsoft YaHei"/>
              </a:rPr>
              <a:t>26%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309360" y="2377440"/>
            <a:ext cx="1600200" cy="7772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309360" y="2377440"/>
            <a:ext cx="160020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人形机器人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092440" y="2377440"/>
            <a:ext cx="1600200" cy="7772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092440" y="2377440"/>
            <a:ext cx="160020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自动驾驶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875520" y="2377440"/>
            <a:ext cx="1600200" cy="7772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875520" y="2377440"/>
            <a:ext cx="160020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制造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309360" y="3383280"/>
            <a:ext cx="1600200" cy="7772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309360" y="3383280"/>
            <a:ext cx="160020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交通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092440" y="3383280"/>
            <a:ext cx="1600200" cy="7772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092440" y="3383280"/>
            <a:ext cx="160020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能源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309360" y="4572000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物理形态 AI 产品</a:t>
            </a:r>
          </a:p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工业互联网与机器人</a:t>
            </a:r>
          </a:p>
          <a:p>
            <a:pPr algn="l">
              <a:spcAft>
                <a:spcPts val="0"/>
              </a:spcAft>
            </a:pPr>
            <a:r>
              <a:rPr sz="12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低软件率、高具身率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02 ｜ 企业层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洞察③｜中国具身 AI 是 AGI 的对冲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554480"/>
            <a:ext cx="110642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三大变量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2011680"/>
            <a:ext cx="73152" cy="36576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201168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若 AGI 最终需与机器人协同，中国具身 AI 投资组合是先手对冲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514600"/>
            <a:ext cx="73152" cy="36576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251460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OpenRouter：中国开源权重模型 token 量已追平美国（2024 末 → 2026-04）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3017520"/>
            <a:ext cx="73152" cy="36576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01752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关键驱动：近前沿性能 + 约 1/4–1/5 价格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3749039"/>
            <a:ext cx="110642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OpenRouter｜中美开源权重模型 token 占比</a:t>
            </a:r>
          </a:p>
        </p:txBody>
      </p:sp>
      <p:pic>
        <p:nvPicPr>
          <p:cNvPr id="16" name="Picture 15" descr="p8_openrou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160520"/>
            <a:ext cx="11064240" cy="49261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1280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P09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AI 竞争下半场的三重视角｜战略研究简报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860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03 ｜ 市场层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29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DeepSeek 改写了什么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96012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475569"/>
                </a:solidFill>
                <a:latin typeface="Microsoft YaHei"/>
                <a:eastAsia typeface="Microsoft YaHei"/>
                <a:cs typeface="Microsoft YaHei"/>
              </a:rPr>
              <a:t>三个关键问题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828800"/>
            <a:ext cx="3657600" cy="429768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1E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201168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Q1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743200"/>
            <a:ext cx="3657600" cy="1371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80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93%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4297680"/>
            <a:ext cx="32918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美国 93% 主导稳不稳？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0" y="1828800"/>
            <a:ext cx="3657600" cy="429768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89120" y="201168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Q2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89120" y="2743200"/>
            <a:ext cx="3657600" cy="1371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8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+460%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0" y="4297680"/>
            <a:ext cx="32918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DeepSeek R1 冲击多大？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00" y="1828800"/>
            <a:ext cx="3657600" cy="429768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9731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0" y="201168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Q3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0" y="2743200"/>
            <a:ext cx="3657600" cy="1371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8000" b="1">
                <a:solidFill>
                  <a:srgbClr val="F97316"/>
                </a:solidFill>
                <a:latin typeface="Microsoft YaHei"/>
                <a:eastAsia typeface="Microsoft YaHei"/>
                <a:cs typeface="Microsoft YaHei"/>
              </a:rPr>
              <a:t>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12480" y="4297680"/>
            <a:ext cx="32918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E3A5F"/>
                </a:solidFill>
                <a:latin typeface="Microsoft YaHei"/>
                <a:eastAsia typeface="Microsoft YaHei"/>
                <a:cs typeface="Microsoft YaHei"/>
              </a:rPr>
              <a:t>价格/语言/外交为何不奏效？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