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914400" y="4572000"/>
            <a:ext cx="10515600" cy="1828800"/>
          </a:xfrm>
          <a:prstGeom prst="rect">
            <a:avLst/>
          </a:prstGeom>
          <a:solidFill>
            <a:srgbClr val="10141C"/>
          </a:solidFill>
          <a:ln w="6350">
            <a:solidFill>
              <a:srgbClr val="2A32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4572000"/>
            <a:ext cx="10515600" cy="274320"/>
          </a:xfrm>
          <a:prstGeom prst="rect">
            <a:avLst/>
          </a:prstGeom>
          <a:solidFill>
            <a:srgbClr val="1E24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4572000"/>
            <a:ext cx="1033272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E6E9EF"/>
                </a:solidFill>
                <a:latin typeface="Noto Sans CJK SC"/>
                <a:ea typeface="Noto Sans CJK SC"/>
              </a:rPr>
              <a:t>terminal — ~/projects/helios-poc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4846320"/>
            <a:ext cx="10515600" cy="1554480"/>
          </a:xfrm>
          <a:prstGeom prst="rect">
            <a:avLst/>
          </a:prstGeom>
          <a:solidFill>
            <a:srgbClr val="10141C"/>
          </a:solidFill>
          <a:ln w="6350">
            <a:solidFill>
              <a:srgbClr val="2A32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05840" y="4892040"/>
            <a:ext cx="103327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>
                <a:solidFill>
                  <a:srgbClr val="ED1C24"/>
                </a:solidFill>
                <a:latin typeface="Courier New"/>
                <a:ea typeface="Noto Sans CJK SC"/>
              </a:rPr>
              <a:t>$ rocm-smi --showuse</a:t>
            </a:r>
          </a:p>
          <a:p>
            <a:pPr algn="l"/>
            <a:r>
              <a:rPr sz="1300">
                <a:solidFill>
                  <a:srgbClr val="FFD28A"/>
                </a:solidFill>
                <a:latin typeface="Courier New"/>
                <a:ea typeface="Noto Sans CJK SC"/>
              </a:rPr>
              <a:t>GPU  Temp   Pwr  VRAM  Use</a:t>
            </a:r>
          </a:p>
          <a:p>
            <a:pPr algn="l"/>
            <a:r>
              <a:rPr sz="1300">
                <a:solidFill>
                  <a:srgbClr val="76B900"/>
                </a:solidFill>
                <a:latin typeface="Courier New"/>
                <a:ea typeface="Noto Sans CJK SC"/>
              </a:rPr>
              <a:t>0    45C   320W 432GB  78%</a:t>
            </a:r>
          </a:p>
          <a:p>
            <a:pPr algn="l"/>
            <a:r>
              <a:rPr sz="1300">
                <a:solidFill>
                  <a:srgbClr val="76B900"/>
                </a:solidFill>
                <a:latin typeface="Courier New"/>
                <a:ea typeface="Noto Sans CJK SC"/>
              </a:rPr>
              <a:t>✓ MI455X ready for MI355X workloads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1097280"/>
            <a:ext cx="10058400" cy="45720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800" b="1">
                <a:solidFill>
                  <a:srgbClr val="ED1C24"/>
                </a:solidFill>
                <a:latin typeface="Noto Sans CJK SC"/>
                <a:ea typeface="Noto Sans CJK SC"/>
              </a:rPr>
              <a:t>AMD AAI2026  ·  Developer Edition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1737360"/>
            <a:ext cx="10058400" cy="146304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4400" b="1">
                <a:solidFill>
                  <a:srgbClr val="1A1F2A"/>
                </a:solidFill>
                <a:latin typeface="Noto Sans CJK SC"/>
                <a:ea typeface="Noto Sans CJK SC"/>
              </a:rPr>
              <a:t>ROCm 7 + Helios</a:t>
            </a:r>
          </a:p>
          <a:p>
            <a:pPr algn="l"/>
            <a:r>
              <a:rPr sz="4400" b="1">
                <a:solidFill>
                  <a:srgbClr val="1A1F2A"/>
                </a:solidFill>
                <a:latin typeface="Noto Sans CJK SC"/>
                <a:ea typeface="Noto Sans CJK SC"/>
              </a:rPr>
              <a:t>开发者上手指南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3383280"/>
            <a:ext cx="10058400" cy="54864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600" b="0">
                <a:solidFill>
                  <a:srgbClr val="5A6478"/>
                </a:solidFill>
                <a:latin typeface="Noto Sans CJK SC"/>
                <a:ea typeface="Noto Sans CJK SC"/>
              </a:rPr>
              <a:t>环境搭建 / 模型兼容 / 推理部署 / 性能调优 / 12 周路线图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6446520"/>
            <a:ext cx="10058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2026-07-24  ·  适用 ROCm 7.0+ · MI455X · EPYC Venice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1A1F2A"/>
                </a:solidFill>
                <a:latin typeface="Noto Sans CJK SC"/>
                <a:ea typeface="Noto Sans CJK SC"/>
              </a:rPr>
              <a:t>性能调优 10 Tips · MI455X 实战经验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从官方文档 + GitHub issue + AAI2026 demo 整理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1097280"/>
            <a:ext cx="5669280" cy="86868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65760" y="1097280"/>
            <a:ext cx="640080" cy="86868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65760" y="1097280"/>
            <a:ext cx="640080" cy="8686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</a:rP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3000" y="1170432"/>
            <a:ext cx="48463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1A1F2A"/>
                </a:solidFill>
                <a:latin typeface="Noto Sans CJK SC"/>
                <a:ea typeface="Noto Sans CJK SC"/>
              </a:rPr>
              <a:t>KV cache 复用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43000" y="1554480"/>
            <a:ext cx="48463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vLLM 启用 --enable-prefix-caching，多轮对话吞吐 +40%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5760" y="2057400"/>
            <a:ext cx="5669280" cy="86868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65760" y="2057400"/>
            <a:ext cx="640080" cy="86868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65760" y="2057400"/>
            <a:ext cx="640080" cy="8686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3000" y="2130552"/>
            <a:ext cx="48463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1A1F2A"/>
                </a:solidFill>
                <a:latin typeface="Noto Sans CJK SC"/>
                <a:ea typeface="Noto Sans CJK SC"/>
              </a:rPr>
              <a:t>Continuous batching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43000" y="2514600"/>
            <a:ext cx="48463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不要用 static batch，让 vLLM/SGLang 动态 merge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5760" y="3017520"/>
            <a:ext cx="5669280" cy="86868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365760" y="3017520"/>
            <a:ext cx="640080" cy="86868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65760" y="3017520"/>
            <a:ext cx="640080" cy="8686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</a:rPr>
              <a:t>03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43000" y="3090672"/>
            <a:ext cx="48463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1A1F2A"/>
                </a:solidFill>
                <a:latin typeface="Noto Sans CJK SC"/>
                <a:ea typeface="Noto Sans CJK SC"/>
              </a:rPr>
              <a:t>PagedAttention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43000" y="3474720"/>
            <a:ext cx="48463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vLLM 默认开启，确认 --block-size=16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5760" y="3977640"/>
            <a:ext cx="5669280" cy="86868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365760" y="3977640"/>
            <a:ext cx="640080" cy="86868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65760" y="3977640"/>
            <a:ext cx="640080" cy="8686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</a:rPr>
              <a:t>04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43000" y="4050792"/>
            <a:ext cx="48463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1A1F2A"/>
                </a:solidFill>
                <a:latin typeface="Noto Sans CJK SC"/>
                <a:ea typeface="Noto Sans CJK SC"/>
              </a:rPr>
              <a:t>Tensor parallel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43000" y="4434840"/>
            <a:ext cx="48463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70B 模型：单机 8 卡 TP=8；405B 模型：8 机 64 卡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65760" y="4937760"/>
            <a:ext cx="5669280" cy="86868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365760" y="4937760"/>
            <a:ext cx="640080" cy="86868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65760" y="4937760"/>
            <a:ext cx="640080" cy="8686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</a:rPr>
              <a:t>05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43000" y="5010912"/>
            <a:ext cx="48463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1A1F2A"/>
                </a:solidFill>
                <a:latin typeface="Noto Sans CJK SC"/>
                <a:ea typeface="Noto Sans CJK SC"/>
              </a:rPr>
              <a:t>Flash Attention 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43000" y="5394960"/>
            <a:ext cx="48463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ROCm 7 自带 flash-attn 3.x，AMD 分支编译版本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309360" y="1097280"/>
            <a:ext cx="5486400" cy="86868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309360" y="1097280"/>
            <a:ext cx="640080" cy="86868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309360" y="1097280"/>
            <a:ext cx="640080" cy="8686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</a:rPr>
              <a:t>06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086600" y="1170432"/>
            <a:ext cx="466344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1A1F2A"/>
                </a:solidFill>
                <a:latin typeface="Noto Sans CJK SC"/>
                <a:ea typeface="Noto Sans CJK SC"/>
              </a:rPr>
              <a:t>Fused kernel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086600" y="1554480"/>
            <a:ext cx="466344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Composable Kernel 自动 fuse softmax+gemm，省显存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309360" y="2057400"/>
            <a:ext cx="5486400" cy="86868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6309360" y="2057400"/>
            <a:ext cx="640080" cy="86868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309360" y="2057400"/>
            <a:ext cx="640080" cy="8686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</a:rPr>
              <a:t>07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086600" y="2130552"/>
            <a:ext cx="466344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1A1F2A"/>
                </a:solidFill>
                <a:latin typeface="Noto Sans CJK SC"/>
                <a:ea typeface="Noto Sans CJK SC"/>
              </a:rPr>
              <a:t>MXFP4 + GEMM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086600" y="2514600"/>
            <a:ext cx="466344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确认 Llama 70B MXFP4 ≥ 100 tok/s/user（待实测）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309360" y="3017520"/>
            <a:ext cx="5486400" cy="86868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6309360" y="3017520"/>
            <a:ext cx="640080" cy="86868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309360" y="3017520"/>
            <a:ext cx="640080" cy="8686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</a:rPr>
              <a:t>08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086600" y="3090672"/>
            <a:ext cx="466344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1A1F2A"/>
                </a:solidFill>
                <a:latin typeface="Noto Sans CJK SC"/>
                <a:ea typeface="Noto Sans CJK SC"/>
              </a:rPr>
              <a:t>Profile 工具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086600" y="3474720"/>
            <a:ext cx="466344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rocprof + Omnitrace 找 GPU 空闲段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309360" y="3977640"/>
            <a:ext cx="5486400" cy="86868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6309360" y="3977640"/>
            <a:ext cx="640080" cy="86868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6309360" y="3977640"/>
            <a:ext cx="640080" cy="8686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</a:rPr>
              <a:t>09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086600" y="4050792"/>
            <a:ext cx="466344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1A1F2A"/>
                </a:solidFill>
                <a:latin typeface="Noto Sans CJK SC"/>
                <a:ea typeface="Noto Sans CJK SC"/>
              </a:rPr>
              <a:t>NCU 替代品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086600" y="4434840"/>
            <a:ext cx="466344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用 rocprof --stats 替代 NVIDIA Nsight Compute</a:t>
            </a:r>
          </a:p>
        </p:txBody>
      </p:sp>
      <p:sp>
        <p:nvSpPr>
          <p:cNvPr id="51" name="Rectangle 50"/>
          <p:cNvSpPr/>
          <p:nvPr/>
        </p:nvSpPr>
        <p:spPr>
          <a:xfrm>
            <a:off x="6309360" y="4937760"/>
            <a:ext cx="5486400" cy="86868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6309360" y="4937760"/>
            <a:ext cx="640080" cy="86868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309360" y="4937760"/>
            <a:ext cx="640080" cy="8686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  <a:ea typeface="Noto Sans CJK SC"/>
              </a:rPr>
              <a:t>10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086600" y="5010912"/>
            <a:ext cx="466344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400" b="1">
                <a:solidFill>
                  <a:srgbClr val="1A1F2A"/>
                </a:solidFill>
                <a:latin typeface="Noto Sans CJK SC"/>
                <a:ea typeface="Noto Sans CJK SC"/>
              </a:rPr>
              <a:t>RDC 调试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086600" y="5394960"/>
            <a:ext cx="466344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RDC (ROCm Debugger) = nv-gdb 的 AMD 替代</a:t>
            </a:r>
          </a:p>
        </p:txBody>
      </p:sp>
      <p:sp>
        <p:nvSpPr>
          <p:cNvPr id="56" name="Rectangle 5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适用 ROCm 7.0+ · MI455X · EPYC Venice · 开发者文档持续更新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10 / 12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1A1F2A"/>
                </a:solidFill>
                <a:latin typeface="Noto Sans CJK SC"/>
                <a:ea typeface="Noto Sans CJK SC"/>
              </a:rPr>
              <a:t>调试 / Profile / 可观测工具链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NVIDIA Nsight 的 AMD 对位工具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097280"/>
            <a:ext cx="566928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常用命令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1508760"/>
            <a:ext cx="5669280" cy="274320"/>
          </a:xfrm>
          <a:prstGeom prst="rect">
            <a:avLst/>
          </a:prstGeom>
          <a:solidFill>
            <a:srgbClr val="1E24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508760"/>
            <a:ext cx="5486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E6E9EF"/>
                </a:solidFill>
                <a:latin typeface="Noto Sans CJK SC"/>
                <a:ea typeface="Noto Sans CJK SC"/>
              </a:rPr>
              <a:t>debug-commands.sh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1783080"/>
            <a:ext cx="5669280" cy="4297680"/>
          </a:xfrm>
          <a:prstGeom prst="rect">
            <a:avLst/>
          </a:prstGeom>
          <a:solidFill>
            <a:srgbClr val="10141C"/>
          </a:solidFill>
          <a:ln w="6350">
            <a:solidFill>
              <a:srgbClr val="2A32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" y="1828800"/>
            <a:ext cx="5486400" cy="4206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>
                <a:solidFill>
                  <a:srgbClr val="8A9BA8"/>
                </a:solidFill>
                <a:latin typeface="Courier New"/>
                <a:ea typeface="Noto Sans CJK SC"/>
              </a:rPr>
              <a:t># rocprof：等效 NVIDIA Nsight Systems</a:t>
            </a:r>
          </a:p>
          <a:p>
            <a:pPr algn="l"/>
            <a:r>
              <a:rPr sz="1100">
                <a:solidFill>
                  <a:srgbClr val="ED1C24"/>
                </a:solidFill>
                <a:latin typeface="Courier New"/>
                <a:ea typeface="Noto Sans CJK SC"/>
              </a:rPr>
              <a:t>$ rocprof --stats python my_model.py</a:t>
            </a:r>
          </a:p>
          <a:p>
            <a:pPr algn="l"/>
            <a:r>
              <a:rPr sz="1100">
                <a:solidFill>
                  <a:srgbClr val="E6E9EF"/>
                </a:solidFill>
                <a:latin typeface="Courier New"/>
                <a:ea typeface="Noto Sans CJK SC"/>
              </a:rPr>
              <a:t/>
            </a:r>
          </a:p>
          <a:p>
            <a:pPr algn="l"/>
            <a:r>
              <a:rPr sz="1100">
                <a:solidFill>
                  <a:srgbClr val="8A9BA8"/>
                </a:solidFill>
                <a:latin typeface="Courier New"/>
                <a:ea typeface="Noto Sans CJK SC"/>
              </a:rPr>
              <a:t># Omnitrace：跨 CPU+GPU 全链路 profile</a:t>
            </a:r>
          </a:p>
          <a:p>
            <a:pPr algn="l"/>
            <a:r>
              <a:rPr sz="1100">
                <a:solidFill>
                  <a:srgbClr val="ED1C24"/>
                </a:solidFill>
                <a:latin typeface="Courier New"/>
                <a:ea typeface="Noto Sans CJK SC"/>
              </a:rPr>
              <a:t>$ omnitrace-instrument -t python my_script.py</a:t>
            </a:r>
          </a:p>
          <a:p>
            <a:pPr algn="l"/>
            <a:r>
              <a:rPr sz="1100">
                <a:solidFill>
                  <a:srgbClr val="ED1C24"/>
                </a:solidFill>
                <a:latin typeface="Courier New"/>
                <a:ea typeface="Noto Sans CJK SC"/>
              </a:rPr>
              <a:t>$ omnitrace-run -e "--" python my_script.py</a:t>
            </a:r>
          </a:p>
          <a:p>
            <a:pPr algn="l"/>
            <a:r>
              <a:rPr sz="1100">
                <a:solidFill>
                  <a:srgbClr val="E6E9EF"/>
                </a:solidFill>
                <a:latin typeface="Courier New"/>
                <a:ea typeface="Noto Sans CJK SC"/>
              </a:rPr>
              <a:t/>
            </a:r>
          </a:p>
          <a:p>
            <a:pPr algn="l"/>
            <a:r>
              <a:rPr sz="1100">
                <a:solidFill>
                  <a:srgbClr val="8A9BA8"/>
                </a:solidFill>
                <a:latin typeface="Courier New"/>
                <a:ea typeface="Noto Sans CJK SC"/>
              </a:rPr>
              <a:t># rocgdb：等效 cuda-gdb</a:t>
            </a:r>
          </a:p>
          <a:p>
            <a:pPr algn="l"/>
            <a:r>
              <a:rPr sz="1100">
                <a:solidFill>
                  <a:srgbClr val="ED1C24"/>
                </a:solidFill>
                <a:latin typeface="Courier New"/>
                <a:ea typeface="Noto Sans CJK SC"/>
              </a:rPr>
              <a:t>$ rocgdb --args python my_model.py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(gdb) set kernel breakpoint rocKERNEL_NAME</a:t>
            </a:r>
          </a:p>
          <a:p>
            <a:pPr algn="l"/>
            <a:r>
              <a:rPr sz="1100">
                <a:solidFill>
                  <a:srgbClr val="E6E9EF"/>
                </a:solidFill>
                <a:latin typeface="Courier New"/>
                <a:ea typeface="Noto Sans CJK SC"/>
              </a:rPr>
              <a:t/>
            </a:r>
          </a:p>
          <a:p>
            <a:pPr algn="l"/>
            <a:r>
              <a:rPr sz="1100">
                <a:solidFill>
                  <a:srgbClr val="8A9BA8"/>
                </a:solidFill>
                <a:latin typeface="Courier New"/>
                <a:ea typeface="Noto Sans CJK SC"/>
              </a:rPr>
              <a:t># RDC：远程调试多卡</a:t>
            </a:r>
          </a:p>
          <a:p>
            <a:pPr algn="l"/>
            <a:r>
              <a:rPr sz="1100">
                <a:solidFill>
                  <a:srgbClr val="ED1C24"/>
                </a:solidFill>
                <a:latin typeface="Courier New"/>
                <a:ea typeface="Noto Sans CJK SC"/>
              </a:rPr>
              <a:t>$ rdc -g 0,1,2,3 --topo</a:t>
            </a:r>
          </a:p>
          <a:p>
            <a:pPr algn="l"/>
            <a:r>
              <a:rPr sz="1100">
                <a:solidFill>
                  <a:srgbClr val="76B900"/>
                </a:solidFill>
                <a:latin typeface="Courier New"/>
                <a:ea typeface="Noto Sans CJK SC"/>
              </a:rPr>
              <a:t>✓ 4× MI455X, all-to-all topology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9360" y="1097280"/>
            <a:ext cx="5486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可观测指标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09360" y="1554480"/>
            <a:ext cx="5486400" cy="64008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46520" y="1554480"/>
            <a:ext cx="1463040" cy="6400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GPU 利用率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09560" y="1600200"/>
            <a:ext cx="237744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1A1F2A"/>
                </a:solidFill>
                <a:latin typeface="Noto Sans CJK SC"/>
                <a:ea typeface="Noto Sans CJK SC"/>
              </a:rPr>
              <a:t>rocm-smi --use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332720" y="1600200"/>
            <a:ext cx="137160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76B900"/>
                </a:solidFill>
                <a:latin typeface="Noto Sans CJK SC"/>
                <a:ea typeface="Noto Sans CJK SC"/>
              </a:rPr>
              <a:t>70–95% 健康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09360" y="2286000"/>
            <a:ext cx="548640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46520" y="2286000"/>
            <a:ext cx="1463040" cy="6400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HBM 温度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909560" y="2331720"/>
            <a:ext cx="237744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1A1F2A"/>
                </a:solidFill>
                <a:latin typeface="Noto Sans CJK SC"/>
                <a:ea typeface="Noto Sans CJK SC"/>
              </a:rPr>
              <a:t>rocm-smi --temp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32720" y="2331720"/>
            <a:ext cx="137160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76B900"/>
                </a:solidFill>
                <a:latin typeface="Noto Sans CJK SC"/>
                <a:ea typeface="Noto Sans CJK SC"/>
              </a:rPr>
              <a:t>&lt; 85 °C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309360" y="3017520"/>
            <a:ext cx="5486400" cy="64008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46520" y="3017520"/>
            <a:ext cx="1463040" cy="6400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HBM 带宽利用率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909560" y="3063240"/>
            <a:ext cx="237744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1A1F2A"/>
                </a:solidFill>
                <a:latin typeface="Noto Sans CJK SC"/>
                <a:ea typeface="Noto Sans CJK SC"/>
              </a:rPr>
              <a:t>rocm-bandwidth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32720" y="3063240"/>
            <a:ext cx="137160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76B900"/>
                </a:solidFill>
                <a:latin typeface="Noto Sans CJK SC"/>
                <a:ea typeface="Noto Sans CJK SC"/>
              </a:rPr>
              <a:t>&gt;80% 高负载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309360" y="3749040"/>
            <a:ext cx="548640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446520" y="3749040"/>
            <a:ext cx="1463040" cy="6400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UALoE scale-up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909560" y="3794760"/>
            <a:ext cx="237744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1A1F2A"/>
                </a:solidFill>
                <a:latin typeface="Noto Sans CJK SC"/>
                <a:ea typeface="Noto Sans CJK SC"/>
              </a:rPr>
              <a:t>gorgon_halo_stats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332720" y="3794760"/>
            <a:ext cx="137160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76B900"/>
                </a:solidFill>
                <a:latin typeface="Noto Sans CJK SC"/>
                <a:ea typeface="Noto Sans CJK SC"/>
              </a:rPr>
              <a:t>按 query 查延迟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309360" y="4480560"/>
            <a:ext cx="5486400" cy="64008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46520" y="4480560"/>
            <a:ext cx="1463040" cy="6400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推理延迟 P99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909560" y="4526280"/>
            <a:ext cx="237744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1A1F2A"/>
                </a:solidFill>
                <a:latin typeface="Noto Sans CJK SC"/>
                <a:ea typeface="Noto Sans CJK SC"/>
              </a:rPr>
              <a:t>vllm_metrics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332720" y="4526280"/>
            <a:ext cx="137160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76B900"/>
                </a:solidFill>
                <a:latin typeface="Noto Sans CJK SC"/>
                <a:ea typeface="Noto Sans CJK SC"/>
              </a:rPr>
              <a:t>&lt; 200 ms（70B）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309360" y="5212080"/>
            <a:ext cx="548640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446520" y="5212080"/>
            <a:ext cx="1463040" cy="6400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Token 吞吐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909560" y="5257800"/>
            <a:ext cx="237744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1A1F2A"/>
                </a:solidFill>
                <a:latin typeface="Noto Sans CJK SC"/>
                <a:ea typeface="Noto Sans CJK SC"/>
              </a:rPr>
              <a:t>vllm_metrics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332720" y="5257800"/>
            <a:ext cx="1371600" cy="54864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76B900"/>
                </a:solidFill>
                <a:latin typeface="Noto Sans CJK SC"/>
                <a:ea typeface="Noto Sans CJK SC"/>
              </a:rPr>
              <a:t>目标 ≥ 120 tok/s/GPU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适用 ROCm 7.0+ · MI455X · EPYC Venice · 开发者文档持续更新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11 / 12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1A1F2A"/>
                </a:solidFill>
                <a:latin typeface="Noto Sans CJK SC"/>
                <a:ea typeface="Noto Sans CJK SC"/>
              </a:rPr>
              <a:t>12 周上手路线图 · 从 0 到生产推理服务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Q3 2026 起 — 与 Helios 首批出货节奏同步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1097280"/>
            <a:ext cx="2743200" cy="1828800"/>
          </a:xfrm>
          <a:prstGeom prst="rect">
            <a:avLst/>
          </a:prstGeom>
          <a:solidFill>
            <a:srgbClr val="F7F8FA"/>
          </a:solidFill>
          <a:ln w="19050">
            <a:solidFill>
              <a:srgbClr val="ED1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65760" y="1097280"/>
            <a:ext cx="2743200" cy="4572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65760" y="1097280"/>
            <a:ext cx="2743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W1–W2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1691640"/>
            <a:ext cx="2743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800" b="1">
                <a:solidFill>
                  <a:srgbClr val="ED1C24"/>
                </a:solidFill>
                <a:latin typeface="Noto Sans CJK SC"/>
                <a:ea typeface="Noto Sans CJK SC"/>
              </a:rPr>
              <a:t>环境搭建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2286000"/>
            <a:ext cx="2743200" cy="6400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ROCm 7 + vLLM + Llama 70B 本地跑通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291840" y="1097280"/>
            <a:ext cx="2743200" cy="1828800"/>
          </a:xfrm>
          <a:prstGeom prst="rect">
            <a:avLst/>
          </a:prstGeom>
          <a:solidFill>
            <a:srgbClr val="F7F8FA"/>
          </a:solidFill>
          <a:ln w="19050">
            <a:solidFill>
              <a:srgbClr val="ED1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291840" y="1097280"/>
            <a:ext cx="2743200" cy="4572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291840" y="1097280"/>
            <a:ext cx="2743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W3–W4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91840" y="1691640"/>
            <a:ext cx="2743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800" b="1">
                <a:solidFill>
                  <a:srgbClr val="ED1C24"/>
                </a:solidFill>
                <a:latin typeface="Noto Sans CJK SC"/>
                <a:ea typeface="Noto Sans CJK SC"/>
              </a:rPr>
              <a:t>模型迁移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91840" y="2286000"/>
            <a:ext cx="2743200" cy="6400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将现有 NVIDIA 业务模型迁到 MI455X 验证吞吐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17920" y="1097280"/>
            <a:ext cx="2743200" cy="1828800"/>
          </a:xfrm>
          <a:prstGeom prst="rect">
            <a:avLst/>
          </a:prstGeom>
          <a:solidFill>
            <a:srgbClr val="F7F8FA"/>
          </a:solidFill>
          <a:ln w="19050">
            <a:solidFill>
              <a:srgbClr val="ED1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217920" y="1097280"/>
            <a:ext cx="2743200" cy="4572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17920" y="1097280"/>
            <a:ext cx="2743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W5–W8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0" y="1691640"/>
            <a:ext cx="2743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800" b="1">
                <a:solidFill>
                  <a:srgbClr val="ED1C24"/>
                </a:solidFill>
                <a:latin typeface="Noto Sans CJK SC"/>
                <a:ea typeface="Noto Sans CJK SC"/>
              </a:rPr>
              <a:t>性能基线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17920" y="2286000"/>
            <a:ext cx="2743200" cy="6400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vs H100/Rubin 对比，整理 ROCm 自测数据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144000" y="1097280"/>
            <a:ext cx="2743200" cy="1828800"/>
          </a:xfrm>
          <a:prstGeom prst="rect">
            <a:avLst/>
          </a:prstGeom>
          <a:solidFill>
            <a:srgbClr val="F7F8FA"/>
          </a:solidFill>
          <a:ln w="19050">
            <a:solidFill>
              <a:srgbClr val="ED1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144000" y="1097280"/>
            <a:ext cx="2743200" cy="4572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144000" y="1097280"/>
            <a:ext cx="2743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W9–W12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44000" y="1691640"/>
            <a:ext cx="2743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800" b="1">
                <a:solidFill>
                  <a:srgbClr val="ED1C24"/>
                </a:solidFill>
                <a:latin typeface="Noto Sans CJK SC"/>
                <a:ea typeface="Noto Sans CJK SC"/>
              </a:rPr>
              <a:t>生产灰度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44000" y="2286000"/>
            <a:ext cx="2743200" cy="6400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1 机架 Helios 跑 1 个真实业务模型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5760" y="3200400"/>
            <a:ext cx="114300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5 个必须盯紧的风险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65760" y="3611880"/>
            <a:ext cx="11430000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365760" y="3611880"/>
            <a:ext cx="548640" cy="457200"/>
          </a:xfrm>
          <a:prstGeom prst="rect">
            <a:avLst/>
          </a:prstGeom>
          <a:solidFill>
            <a:srgbClr val="D44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65760" y="3611880"/>
            <a:ext cx="5486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Noto Sans CJK SC"/>
                <a:ea typeface="Noto Sans CJK SC"/>
              </a:rPr>
              <a:t>R1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51560" y="3611880"/>
            <a:ext cx="22860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ROCm 7 GA 时间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474720" y="3611880"/>
            <a:ext cx="82296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ROCm 7 正式版预计 Q3 2026 末，AAI2026 后 30 天内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65760" y="4114800"/>
            <a:ext cx="11430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365760" y="4114800"/>
            <a:ext cx="548640" cy="457200"/>
          </a:xfrm>
          <a:prstGeom prst="rect">
            <a:avLst/>
          </a:prstGeom>
          <a:solidFill>
            <a:srgbClr val="D44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365760" y="4114800"/>
            <a:ext cx="5486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Noto Sans CJK SC"/>
                <a:ea typeface="Noto Sans CJK SC"/>
              </a:rPr>
              <a:t>R2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51560" y="4114800"/>
            <a:ext cx="22860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MI455X 产能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474720" y="4114800"/>
            <a:ext cx="82296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首批可能限量；提前与 AMD/Supermicro/HPE 锁产能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65760" y="4617720"/>
            <a:ext cx="11430000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365760" y="4617720"/>
            <a:ext cx="548640" cy="457200"/>
          </a:xfrm>
          <a:prstGeom prst="rect">
            <a:avLst/>
          </a:prstGeom>
          <a:solidFill>
            <a:srgbClr val="D44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365760" y="4617720"/>
            <a:ext cx="5486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Noto Sans CJK SC"/>
                <a:ea typeface="Noto Sans CJK SC"/>
              </a:rPr>
              <a:t>R3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51560" y="4617720"/>
            <a:ext cx="22860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vLLM MXFP4 性能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474720" y="4617720"/>
            <a:ext cx="82296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实测 120 tok/s/GPU 是 AMD 自测口径，等三方实测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65760" y="5120640"/>
            <a:ext cx="11430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365760" y="5120640"/>
            <a:ext cx="548640" cy="457200"/>
          </a:xfrm>
          <a:prstGeom prst="rect">
            <a:avLst/>
          </a:prstGeom>
          <a:solidFill>
            <a:srgbClr val="D44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365760" y="5120640"/>
            <a:ext cx="5486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Noto Sans CJK SC"/>
                <a:ea typeface="Noto Sans CJK SC"/>
              </a:rPr>
              <a:t>R4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51560" y="5120640"/>
            <a:ext cx="22860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MoE all-to-all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474720" y="5120640"/>
            <a:ext cx="82296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DeepSeek-V3 类 MoE 推理效率依赖 Gorgon Halo + UALoE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65760" y="5623560"/>
            <a:ext cx="11430000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365760" y="5623560"/>
            <a:ext cx="548640" cy="457200"/>
          </a:xfrm>
          <a:prstGeom prst="rect">
            <a:avLst/>
          </a:prstGeom>
          <a:solidFill>
            <a:srgbClr val="D44A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365760" y="5623560"/>
            <a:ext cx="5486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Noto Sans CJK SC"/>
                <a:ea typeface="Noto Sans CJK SC"/>
              </a:rPr>
              <a:t>R5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051560" y="5623560"/>
            <a:ext cx="22860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人才缺口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474720" y="5623560"/>
            <a:ext cx="82296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ROCm 工程师稀缺，建议提前培训 + 招 AMD 背景 SRE</a:t>
            </a:r>
          </a:p>
        </p:txBody>
      </p:sp>
      <p:sp>
        <p:nvSpPr>
          <p:cNvPr id="52" name="Rectangle 51"/>
          <p:cNvSpPr/>
          <p:nvPr/>
        </p:nvSpPr>
        <p:spPr>
          <a:xfrm>
            <a:off x="365760" y="6217920"/>
            <a:ext cx="11430000" cy="411480"/>
          </a:xfrm>
          <a:prstGeom prst="rect">
            <a:avLst/>
          </a:prstGeom>
          <a:solidFill>
            <a:srgbClr val="1A1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365760" y="6217920"/>
            <a:ext cx="114300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Noto Sans CJK SC"/>
                <a:ea typeface="Noto Sans CJK SC"/>
              </a:rPr>
              <a:t>现在动手写第一行 ROCm 代码，比等 ROCm 7 GA 更有价值</a:t>
            </a:r>
          </a:p>
        </p:txBody>
      </p:sp>
      <p:sp>
        <p:nvSpPr>
          <p:cNvPr id="54" name="Rectangle 53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适用 ROCm 7.0+ · MI455X · EPYC Venice · 开发者文档持续更新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12 / 12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1A1F2A"/>
                </a:solidFill>
                <a:latin typeface="Noto Sans CJK SC"/>
                <a:ea typeface="Noto Sans CJK SC"/>
              </a:rPr>
              <a:t>TL;DR · 3 分钟跑通 MI455X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验证环境 → 加载模型 → 第一次推理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1188720"/>
            <a:ext cx="3657600" cy="2286000"/>
          </a:xfrm>
          <a:prstGeom prst="rect">
            <a:avLst/>
          </a:prstGeom>
          <a:solidFill>
            <a:srgbClr val="F7F8FA"/>
          </a:solidFill>
          <a:ln w="19050">
            <a:solidFill>
              <a:srgbClr val="ED1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57200" y="1188720"/>
            <a:ext cx="3657600" cy="4572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188720"/>
            <a:ext cx="36576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STEP 1  ·  验证环境  ·  1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3657600" cy="1554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0">
                <a:solidFill>
                  <a:srgbClr val="1A1F2A"/>
                </a:solidFill>
                <a:latin typeface="Noto Sans CJK SC"/>
                <a:ea typeface="Noto Sans CJK SC"/>
              </a:rPr>
              <a:t>rocm-smi 看到 MI455X</a:t>
            </a:r>
          </a:p>
          <a:p>
            <a:pPr algn="ctr"/>
            <a:r>
              <a:rPr sz="1400" b="0">
                <a:solidFill>
                  <a:srgbClr val="1A1F2A"/>
                </a:solidFill>
                <a:latin typeface="Noto Sans CJK SC"/>
                <a:ea typeface="Noto Sans CJK SC"/>
              </a:rPr>
              <a:t>rocm-bandwidth 测 23.3 TB/s</a:t>
            </a:r>
          </a:p>
        </p:txBody>
      </p:sp>
      <p:sp>
        <p:nvSpPr>
          <p:cNvPr id="10" name="Rectangle 9"/>
          <p:cNvSpPr/>
          <p:nvPr/>
        </p:nvSpPr>
        <p:spPr>
          <a:xfrm>
            <a:off x="4297680" y="1188720"/>
            <a:ext cx="3657600" cy="2286000"/>
          </a:xfrm>
          <a:prstGeom prst="rect">
            <a:avLst/>
          </a:prstGeom>
          <a:solidFill>
            <a:srgbClr val="F7F8FA"/>
          </a:solidFill>
          <a:ln w="19050">
            <a:solidFill>
              <a:srgbClr val="ED1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297680" y="1188720"/>
            <a:ext cx="3657600" cy="4572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297680" y="1188720"/>
            <a:ext cx="36576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STEP 2  ·  加载模型  ·  1 min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97680" y="1828800"/>
            <a:ext cx="3657600" cy="1554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0">
                <a:solidFill>
                  <a:srgbClr val="1A1F2A"/>
                </a:solidFill>
                <a:latin typeface="Noto Sans CJK SC"/>
                <a:ea typeface="Noto Sans CJK SC"/>
              </a:rPr>
              <a:t>Llama 3.3 70B FP16</a:t>
            </a:r>
          </a:p>
          <a:p>
            <a:pPr algn="ctr"/>
            <a:r>
              <a:rPr sz="1400" b="0">
                <a:solidFill>
                  <a:srgbClr val="1A1F2A"/>
                </a:solidFill>
                <a:latin typeface="Noto Sans CJK SC"/>
                <a:ea typeface="Noto Sans CJK SC"/>
              </a:rPr>
              <a:t>→ 整机 1 卡 / 70B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138160" y="1188720"/>
            <a:ext cx="3657600" cy="2286000"/>
          </a:xfrm>
          <a:prstGeom prst="rect">
            <a:avLst/>
          </a:prstGeom>
          <a:solidFill>
            <a:srgbClr val="F7F8FA"/>
          </a:solidFill>
          <a:ln w="19050">
            <a:solidFill>
              <a:srgbClr val="ED1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138160" y="1188720"/>
            <a:ext cx="3657600" cy="4572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138160" y="1188720"/>
            <a:ext cx="36576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STEP 3  ·  第一次推理  ·  1 min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138160" y="1828800"/>
            <a:ext cx="3657600" cy="1554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0">
                <a:solidFill>
                  <a:srgbClr val="1A1F2A"/>
                </a:solidFill>
                <a:latin typeface="Noto Sans CJK SC"/>
                <a:ea typeface="Noto Sans CJK SC"/>
              </a:rPr>
              <a:t>vLLM 起 OpenAI 兼容</a:t>
            </a:r>
          </a:p>
          <a:p>
            <a:pPr algn="ctr"/>
            <a:r>
              <a:rPr sz="1400" b="0">
                <a:solidFill>
                  <a:srgbClr val="1A1F2A"/>
                </a:solidFill>
                <a:latin typeface="Noto Sans CJK SC"/>
                <a:ea typeface="Noto Sans CJK SC"/>
              </a:rPr>
              <a:t>→ 端口 8000 出 token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7200" y="3657600"/>
            <a:ext cx="11247120" cy="274320"/>
          </a:xfrm>
          <a:prstGeom prst="rect">
            <a:avLst/>
          </a:prstGeom>
          <a:solidFill>
            <a:srgbClr val="1E24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3657600"/>
            <a:ext cx="1106424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E6E9EF"/>
                </a:solidFill>
                <a:latin typeface="Noto Sans CJK SC"/>
                <a:ea typeface="Noto Sans CJK SC"/>
              </a:rPr>
              <a:t>terminal — helios-quickstart.sh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3931920"/>
            <a:ext cx="11247120" cy="2377440"/>
          </a:xfrm>
          <a:prstGeom prst="rect">
            <a:avLst/>
          </a:prstGeom>
          <a:solidFill>
            <a:srgbClr val="10141C"/>
          </a:solidFill>
          <a:ln w="6350">
            <a:solidFill>
              <a:srgbClr val="2A32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8640" y="3977640"/>
            <a:ext cx="1106424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>
                <a:solidFill>
                  <a:srgbClr val="8A9BA8"/>
                </a:solidFill>
                <a:latin typeface="Courier New"/>
                <a:ea typeface="Noto Sans CJK SC"/>
              </a:rPr>
              <a:t># 验证 ROCm 与 MI455X</a:t>
            </a:r>
          </a:p>
          <a:p>
            <a:pPr algn="l"/>
            <a:r>
              <a:rPr sz="1300">
                <a:solidFill>
                  <a:srgbClr val="ED1C24"/>
                </a:solidFill>
                <a:latin typeface="Courier New"/>
                <a:ea typeface="Noto Sans CJK SC"/>
              </a:rPr>
              <a:t>$ rocm-smi</a:t>
            </a:r>
          </a:p>
          <a:p>
            <a:pPr algn="l"/>
            <a:r>
              <a:rPr sz="1300">
                <a:solidFill>
                  <a:srgbClr val="76B900"/>
                </a:solidFill>
                <a:latin typeface="Courier New"/>
                <a:ea typeface="Noto Sans CJK SC"/>
              </a:rPr>
              <a:t>✓ MI455X × 8 detected</a:t>
            </a:r>
          </a:p>
          <a:p>
            <a:pPr algn="l"/>
            <a:r>
              <a:rPr sz="1300">
                <a:solidFill>
                  <a:srgbClr val="E6E9EF"/>
                </a:solidFill>
                <a:latin typeface="Courier New"/>
                <a:ea typeface="Noto Sans CJK SC"/>
              </a:rPr>
              <a:t/>
            </a:r>
          </a:p>
          <a:p>
            <a:pPr algn="l"/>
            <a:r>
              <a:rPr sz="1300">
                <a:solidFill>
                  <a:srgbClr val="8A9BA8"/>
                </a:solidFill>
                <a:latin typeface="Courier New"/>
                <a:ea typeface="Noto Sans CJK SC"/>
              </a:rPr>
              <a:t># 3 行启动 vLLM 推理（Llama 70B）</a:t>
            </a:r>
          </a:p>
          <a:p>
            <a:pPr algn="l"/>
            <a:r>
              <a:rPr sz="1300">
                <a:solidFill>
                  <a:srgbClr val="ED1C24"/>
                </a:solidFill>
                <a:latin typeface="Courier New"/>
                <a:ea typeface="Noto Sans CJK SC"/>
              </a:rPr>
              <a:t>$ python -m vllm.entrypoints.openai.api_server \</a:t>
            </a:r>
          </a:p>
          <a:p>
            <a:pPr algn="l"/>
            <a:r>
              <a:rPr sz="1300">
                <a:solidFill>
                  <a:srgbClr val="ED1C24"/>
                </a:solidFill>
                <a:latin typeface="Courier New"/>
                <a:ea typeface="Noto Sans CJK SC"/>
              </a:rPr>
              <a:t>    --model meta-llama/Llama-3.3-70B-Instruct \</a:t>
            </a:r>
          </a:p>
          <a:p>
            <a:pPr algn="l"/>
            <a:r>
              <a:rPr sz="1300">
                <a:solidFill>
                  <a:srgbClr val="ED1C24"/>
                </a:solidFill>
                <a:latin typeface="Courier New"/>
                <a:ea typeface="Noto Sans CJK SC"/>
              </a:rPr>
              <a:t>    --tensor-parallel-size 4 \</a:t>
            </a:r>
          </a:p>
          <a:p>
            <a:pPr algn="l"/>
            <a:r>
              <a:rPr sz="1300">
                <a:solidFill>
                  <a:srgbClr val="ED1C24"/>
                </a:solidFill>
                <a:latin typeface="Courier New"/>
                <a:ea typeface="Noto Sans CJK SC"/>
              </a:rPr>
              <a:t>    --quantization fp8 --port 8000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适用 ROCm 7.0+ · MI455X · EPYC Venice · 开发者文档持续更新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2 / 12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1A1F2A"/>
                </a:solidFill>
                <a:latin typeface="Noto Sans CJK SC"/>
                <a:ea typeface="Noto Sans CJK SC"/>
              </a:rPr>
              <a:t>ROCm 7 环境搭建 · 三选一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Ubuntu 22.04/24.04  ·  MI455X  ·  Kernel ≥ 5.15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097280"/>
            <a:ext cx="384048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方式 1：APT（推荐）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1508760"/>
            <a:ext cx="3840480" cy="274320"/>
          </a:xfrm>
          <a:prstGeom prst="rect">
            <a:avLst/>
          </a:prstGeom>
          <a:solidFill>
            <a:srgbClr val="1E24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508760"/>
            <a:ext cx="36576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E6E9EF"/>
                </a:solidFill>
                <a:latin typeface="Noto Sans CJK SC"/>
                <a:ea typeface="Noto Sans CJK SC"/>
              </a:rPr>
              <a:t>APT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1783080"/>
            <a:ext cx="3840480" cy="1920240"/>
          </a:xfrm>
          <a:prstGeom prst="rect">
            <a:avLst/>
          </a:prstGeom>
          <a:solidFill>
            <a:srgbClr val="10141C"/>
          </a:solidFill>
          <a:ln w="6350">
            <a:solidFill>
              <a:srgbClr val="2A32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" y="1828800"/>
            <a:ext cx="36576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$ wget https://repo.amd.com/rocm/rocm.gpg 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  -O /etc/apt/keyrings/rocm.gpg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$ echo "deb [signed-by=/etc/apt/keyrings/\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  rocm.gpg] https://repo.amd.com/rocm/apt/\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  ubuntu jammy main" &gt; 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  /etc/apt/sources.list.d/rocm.list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$ sudo apt update &amp;&amp; sudo apt install rocm</a:t>
            </a:r>
          </a:p>
          <a:p>
            <a:pPr algn="l"/>
            <a:r>
              <a:rPr sz="1000">
                <a:solidFill>
                  <a:srgbClr val="76B900"/>
                </a:solidFill>
                <a:latin typeface="Courier New"/>
                <a:ea typeface="Noto Sans CJK SC"/>
              </a:rPr>
              <a:t>✓ rocm-7.0.0 installed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97680" y="1097280"/>
            <a:ext cx="384048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方式 2：Docker（最省心）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297680" y="1508760"/>
            <a:ext cx="3840480" cy="274320"/>
          </a:xfrm>
          <a:prstGeom prst="rect">
            <a:avLst/>
          </a:prstGeom>
          <a:solidFill>
            <a:srgbClr val="1E24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389120" y="1508760"/>
            <a:ext cx="36576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E6E9EF"/>
                </a:solidFill>
                <a:latin typeface="Noto Sans CJK SC"/>
                <a:ea typeface="Noto Sans CJK SC"/>
              </a:rPr>
              <a:t>Docker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97680" y="1783080"/>
            <a:ext cx="3840480" cy="1920240"/>
          </a:xfrm>
          <a:prstGeom prst="rect">
            <a:avLst/>
          </a:prstGeom>
          <a:solidFill>
            <a:srgbClr val="10141C"/>
          </a:solidFill>
          <a:ln w="6350">
            <a:solidFill>
              <a:srgbClr val="2A32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89120" y="1828800"/>
            <a:ext cx="36576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$ docker pull rocm/dev-ubuntu-22.04:7.0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$ docker run -it --device=/dev/kfd 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  --device=/dev/dri --group-add video 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  --ipc=host --shm-size 8G 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  rocm/dev-ubuntu-22.04:7.0</a:t>
            </a:r>
          </a:p>
          <a:p>
            <a:pPr algn="l"/>
            <a:r>
              <a:rPr sz="1000">
                <a:solidFill>
                  <a:srgbClr val="76B900"/>
                </a:solidFill>
                <a:latin typeface="Courier New"/>
                <a:ea typeface="Noto Sans CJK SC"/>
              </a:rPr>
              <a:t>✓ container ready, GPU passed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0" y="1097280"/>
            <a:ext cx="36576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方式 3：pip（已有 Python 环境）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229600" y="1508760"/>
            <a:ext cx="3657600" cy="274320"/>
          </a:xfrm>
          <a:prstGeom prst="rect">
            <a:avLst/>
          </a:prstGeom>
          <a:solidFill>
            <a:srgbClr val="1E24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321040" y="1508760"/>
            <a:ext cx="347472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E6E9EF"/>
                </a:solidFill>
                <a:latin typeface="Noto Sans CJK SC"/>
                <a:ea typeface="Noto Sans CJK SC"/>
              </a:rPr>
              <a:t>pip + torch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229600" y="1783080"/>
            <a:ext cx="3657600" cy="1920240"/>
          </a:xfrm>
          <a:prstGeom prst="rect">
            <a:avLst/>
          </a:prstGeom>
          <a:solidFill>
            <a:srgbClr val="10141C"/>
          </a:solidFill>
          <a:ln w="6350">
            <a:solidFill>
              <a:srgbClr val="2A32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321040" y="1828800"/>
            <a:ext cx="34747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>
                <a:solidFill>
                  <a:srgbClr val="8A9BA8"/>
                </a:solidFill>
                <a:latin typeface="Courier New"/>
                <a:ea typeface="Noto Sans CJK SC"/>
              </a:rPr>
              <a:t># Python 3.10/3.11/3.12 均可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$ pip install --upgrade pip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$ pip install torch==2.9.0+rocm7.0 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  --index-url https://download.pytorch.org\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  /whl/rocm7.0</a:t>
            </a:r>
          </a:p>
          <a:p>
            <a:pPr algn="l"/>
            <a:r>
              <a:rPr sz="1000">
                <a:solidFill>
                  <a:srgbClr val="76B900"/>
                </a:solidFill>
                <a:latin typeface="Courier New"/>
                <a:ea typeface="Noto Sans CJK SC"/>
              </a:rPr>
              <a:t>✓ torch.cuda.is_available() → True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65760" y="3840480"/>
            <a:ext cx="114300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验证安装成功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65760" y="4251960"/>
            <a:ext cx="11430000" cy="274320"/>
          </a:xfrm>
          <a:prstGeom prst="rect">
            <a:avLst/>
          </a:prstGeom>
          <a:solidFill>
            <a:srgbClr val="1E24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7200" y="4251960"/>
            <a:ext cx="1124712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E6E9EF"/>
                </a:solidFill>
                <a:latin typeface="Noto Sans CJK SC"/>
                <a:ea typeface="Noto Sans CJK SC"/>
              </a:rPr>
              <a:t>sanity check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65760" y="4526280"/>
            <a:ext cx="11430000" cy="1554480"/>
          </a:xfrm>
          <a:prstGeom prst="rect">
            <a:avLst/>
          </a:prstGeom>
          <a:solidFill>
            <a:srgbClr val="10141C"/>
          </a:solidFill>
          <a:ln w="6350">
            <a:solidFill>
              <a:srgbClr val="2A32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7200" y="4572000"/>
            <a:ext cx="11247120" cy="1463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>
                <a:solidFill>
                  <a:srgbClr val="ED1C24"/>
                </a:solidFill>
                <a:latin typeface="Courier New"/>
                <a:ea typeface="Noto Sans CJK SC"/>
              </a:rPr>
              <a:t>$ python -c 'import torch; print(torch.cuda.get_device_name(0))'</a:t>
            </a:r>
          </a:p>
          <a:p>
            <a:pPr algn="l"/>
            <a:r>
              <a:rPr sz="1200">
                <a:solidFill>
                  <a:srgbClr val="76B900"/>
                </a:solidFill>
                <a:latin typeface="Courier New"/>
                <a:ea typeface="Noto Sans CJK SC"/>
              </a:rPr>
              <a:t>AMD Instinct MI455X</a:t>
            </a:r>
          </a:p>
          <a:p>
            <a:pPr algn="l"/>
            <a:r>
              <a:rPr sz="1200">
                <a:solidFill>
                  <a:srgbClr val="E6E9EF"/>
                </a:solidFill>
                <a:latin typeface="Courier New"/>
                <a:ea typeface="Noto Sans CJK SC"/>
              </a:rPr>
              <a:t/>
            </a:r>
          </a:p>
          <a:p>
            <a:pPr algn="l"/>
            <a:r>
              <a:rPr sz="1200">
                <a:solidFill>
                  <a:srgbClr val="ED1C24"/>
                </a:solidFill>
                <a:latin typeface="Courier New"/>
                <a:ea typeface="Noto Sans CJK SC"/>
              </a:rPr>
              <a:t>$ python -c 'import torch; x=torch.randn(4096,4096,device="cuda",dtype=torch.bfloat16); \</a:t>
            </a:r>
          </a:p>
          <a:p>
            <a:pPr algn="l"/>
            <a:r>
              <a:rPr sz="1200">
                <a:solidFill>
                  <a:srgbClr val="ED1C24"/>
                </a:solidFill>
                <a:latin typeface="Courier New"/>
                <a:ea typeface="Noto Sans CJK SC"/>
              </a:rPr>
              <a:t>                 print((x@x).shape, torch.cuda.get_device_properties(0).total_memory/1e9, "GB")'</a:t>
            </a:r>
          </a:p>
          <a:p>
            <a:pPr algn="l"/>
            <a:r>
              <a:rPr sz="1200">
                <a:solidFill>
                  <a:srgbClr val="76B900"/>
                </a:solidFill>
                <a:latin typeface="Courier New"/>
                <a:ea typeface="Noto Sans CJK SC"/>
              </a:rPr>
              <a:t>torch.Size([4096, 4096]) 432.0 GB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5760" y="6217920"/>
            <a:ext cx="114300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* ROCm 7 正式版本号以 AMD 官网为准；早期采用 rocm6.5+MI355X 的工作流可直接迁移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适用 ROCm 7.0+ · MI455X · EPYC Venice · 开发者文档持续更新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3 / 12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1A1F2A"/>
                </a:solidFill>
                <a:latin typeface="Noto Sans CJK SC"/>
                <a:ea typeface="Noto Sans CJK SC"/>
              </a:rPr>
              <a:t>PyTorch + MI455X 验证 · 5 行最小代码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确认张量运算 + 自动微分 + GPU 通信三件事 OK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1097280"/>
            <a:ext cx="6400800" cy="274320"/>
          </a:xfrm>
          <a:prstGeom prst="rect">
            <a:avLst/>
          </a:prstGeom>
          <a:solidFill>
            <a:srgbClr val="1E24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097280"/>
            <a:ext cx="621792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E6E9EF"/>
                </a:solidFill>
                <a:latin typeface="Noto Sans CJK SC"/>
                <a:ea typeface="Noto Sans CJK SC"/>
              </a:rPr>
              <a:t>verify_mi455x.py</a:t>
            </a:r>
          </a:p>
        </p:txBody>
      </p:sp>
      <p:sp>
        <p:nvSpPr>
          <p:cNvPr id="8" name="Rectangle 7"/>
          <p:cNvSpPr/>
          <p:nvPr/>
        </p:nvSpPr>
        <p:spPr>
          <a:xfrm>
            <a:off x="365760" y="1371600"/>
            <a:ext cx="6400800" cy="4846320"/>
          </a:xfrm>
          <a:prstGeom prst="rect">
            <a:avLst/>
          </a:prstGeom>
          <a:solidFill>
            <a:srgbClr val="10141C"/>
          </a:solidFill>
          <a:ln w="6350">
            <a:solidFill>
              <a:srgbClr val="2A32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417320"/>
            <a:ext cx="6217920" cy="4754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import torch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import torch.nn.functional as F</a:t>
            </a:r>
          </a:p>
          <a:p>
            <a:pPr algn="l"/>
            <a:r>
              <a:rPr sz="1100">
                <a:solidFill>
                  <a:srgbClr val="E6E9EF"/>
                </a:solidFill>
                <a:latin typeface="Courier New"/>
                <a:ea typeface="Noto Sans CJK SC"/>
              </a:rPr>
              <a:t/>
            </a:r>
          </a:p>
          <a:p>
            <a:pPr algn="l"/>
            <a:r>
              <a:rPr sz="1100">
                <a:solidFill>
                  <a:srgbClr val="8A9BA8"/>
                </a:solidFill>
                <a:latin typeface="Courier New"/>
                <a:ea typeface="Noto Sans CJK SC"/>
              </a:rPr>
              <a:t># 1) 张量直接搬到 MI455X</a:t>
            </a:r>
          </a:p>
          <a:p>
            <a:pPr algn="l"/>
            <a:r>
              <a:rPr sz="1100">
                <a:solidFill>
                  <a:srgbClr val="A9DC9E"/>
                </a:solidFill>
                <a:latin typeface="Courier New"/>
                <a:ea typeface="Noto Sans CJK SC"/>
              </a:rPr>
              <a:t>x = torch.randn(8, 1024, 4096, device="cuda", dtype=torch.bfloat16)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print(x.device, x.dtype)  # cuda:0, torch.bfloat16</a:t>
            </a:r>
          </a:p>
          <a:p>
            <a:pPr algn="l"/>
            <a:r>
              <a:rPr sz="1100">
                <a:solidFill>
                  <a:srgbClr val="E6E9EF"/>
                </a:solidFill>
                <a:latin typeface="Courier New"/>
                <a:ea typeface="Noto Sans CJK SC"/>
              </a:rPr>
              <a:t/>
            </a:r>
          </a:p>
          <a:p>
            <a:pPr algn="l"/>
            <a:r>
              <a:rPr sz="1100">
                <a:solidFill>
                  <a:srgbClr val="8A9BA8"/>
                </a:solidFill>
                <a:latin typeface="Courier New"/>
                <a:ea typeface="Noto Sans CJK SC"/>
              </a:rPr>
              <a:t># 2) 大矩阵乘法（验证 HBM4 带宽）</a:t>
            </a:r>
          </a:p>
          <a:p>
            <a:pPr algn="l"/>
            <a:r>
              <a:rPr sz="1100">
                <a:solidFill>
                  <a:srgbClr val="A9DC9E"/>
                </a:solidFill>
                <a:latin typeface="Courier New"/>
                <a:ea typeface="Noto Sans CJK SC"/>
              </a:rPr>
              <a:t>y = x @ x.transpose(-1, -2)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torch.cuda.synchronize()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print(y.shape)  # torch.Size([8, 1024, 4096])</a:t>
            </a:r>
          </a:p>
          <a:p>
            <a:pPr algn="l"/>
            <a:r>
              <a:rPr sz="1100">
                <a:solidFill>
                  <a:srgbClr val="E6E9EF"/>
                </a:solidFill>
                <a:latin typeface="Courier New"/>
                <a:ea typeface="Noto Sans CJK SC"/>
              </a:rPr>
              <a:t/>
            </a:r>
          </a:p>
          <a:p>
            <a:pPr algn="l"/>
            <a:r>
              <a:rPr sz="1100">
                <a:solidFill>
                  <a:srgbClr val="8A9BA8"/>
                </a:solidFill>
                <a:latin typeface="Courier New"/>
                <a:ea typeface="Noto Sans CJK SC"/>
              </a:rPr>
              <a:t># 3) ROCm-aware all-reduce（验证 UALoE 通信）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import torch.distributed as dist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dist.init_process_group("nccl")  # MI455X 用 RCCL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dist.all_reduce(y, op=dist.ReduceOp.SUM)</a:t>
            </a:r>
          </a:p>
          <a:p>
            <a:pPr algn="l"/>
            <a:r>
              <a:rPr sz="1100">
                <a:solidFill>
                  <a:srgbClr val="E6E9EF"/>
                </a:solidFill>
                <a:latin typeface="Courier New"/>
                <a:ea typeface="Noto Sans CJK SC"/>
              </a:rPr>
              <a:t/>
            </a:r>
          </a:p>
          <a:p>
            <a:pPr algn="l"/>
            <a:r>
              <a:rPr sz="1100">
                <a:solidFill>
                  <a:srgbClr val="8A9BA8"/>
                </a:solidFill>
                <a:latin typeface="Courier New"/>
                <a:ea typeface="Noto Sans CJK SC"/>
              </a:rPr>
              <a:t># 4) DDP 训练（验证 ROCm 兼容）</a:t>
            </a:r>
          </a:p>
          <a:p>
            <a:pPr algn="l"/>
            <a:r>
              <a:rPr sz="1100">
                <a:solidFill>
                  <a:srgbClr val="A9DC9E"/>
                </a:solidFill>
                <a:latin typeface="Courier New"/>
                <a:ea typeface="Noto Sans CJK SC"/>
              </a:rPr>
              <a:t>model = torch.nn.Transformer(d_model=4096).cuda()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model = torch.nn.parallel.DistributedDataParallel(model)</a:t>
            </a:r>
          </a:p>
          <a:p>
            <a:pPr algn="l"/>
            <a:r>
              <a:rPr sz="1100">
                <a:solidFill>
                  <a:srgbClr val="A9DC9E"/>
                </a:solidFill>
                <a:latin typeface="Courier New"/>
                <a:ea typeface="Noto Sans CJK SC"/>
              </a:rPr>
              <a:t>loss = model(x[:, :512], x[:, :512])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loss.backward()</a:t>
            </a:r>
          </a:p>
          <a:p>
            <a:pPr algn="l"/>
            <a:r>
              <a:rPr sz="1100">
                <a:solidFill>
                  <a:srgbClr val="76B900"/>
                </a:solidFill>
                <a:latin typeface="Courier New"/>
                <a:ea typeface="Noto Sans CJK SC"/>
              </a:rPr>
              <a:t>✓ all systems go on MI455X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49440" y="1097280"/>
            <a:ext cx="484632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踩坑预警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49440" y="1554480"/>
            <a:ext cx="4846320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040880" y="1554480"/>
            <a:ext cx="46634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• bf16 是 MI455X 首选（MXFP4 需要 ROCm 7+）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949440" y="2103120"/>
            <a:ext cx="484632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040880" y="2103120"/>
            <a:ext cx="46634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• MI455X 上 torch.cuda.* 实际调用 ROCm 后端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949440" y="2651760"/>
            <a:ext cx="4846320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040880" y="2651760"/>
            <a:ext cx="46634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• 多卡通信库是 RCCL（不是 NCCL），但接口一致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949440" y="3200400"/>
            <a:ext cx="484632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040880" y="3200400"/>
            <a:ext cx="46634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• DDP 启动用 torchrun，与 NVIDIA 同款命令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949440" y="3749039"/>
            <a:ext cx="4846320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040880" y="3749039"/>
            <a:ext cx="46634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• torch.compile() 已支持 MI455X（fx + inductor 后端）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949440" y="4297680"/>
            <a:ext cx="484632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040880" y="4297680"/>
            <a:ext cx="466344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• flash-attn 编译需 ROCm 路径，参考 flash-attention GitHub AMD 分支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适用 ROCm 7.0+ · MI455X · EPYC Venice · 开发者文档持续更新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4 / 12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1A1F2A"/>
                </a:solidFill>
                <a:latin typeface="Noto Sans CJK SC"/>
                <a:ea typeface="Noto Sans CJK SC"/>
              </a:rPr>
              <a:t>vLLM / SGLang 推理部署 · OpenAI 兼容 API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一行命令起服务 · 流式 token · 兼容 Anthropic SDK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097280"/>
            <a:ext cx="566928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vLLM 0.7+ on MI455X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1508760"/>
            <a:ext cx="5669280" cy="274320"/>
          </a:xfrm>
          <a:prstGeom prst="rect">
            <a:avLst/>
          </a:prstGeom>
          <a:solidFill>
            <a:srgbClr val="1E24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508760"/>
            <a:ext cx="5486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E6E9EF"/>
                </a:solidFill>
                <a:latin typeface="Noto Sans CJK SC"/>
                <a:ea typeface="Noto Sans CJK SC"/>
              </a:rPr>
              <a:t>vllm-serve.sh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760" y="1783080"/>
            <a:ext cx="5669280" cy="2468880"/>
          </a:xfrm>
          <a:prstGeom prst="rect">
            <a:avLst/>
          </a:prstGeom>
          <a:solidFill>
            <a:srgbClr val="10141C"/>
          </a:solidFill>
          <a:ln w="6350">
            <a:solidFill>
              <a:srgbClr val="2A32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" y="1828800"/>
            <a:ext cx="5486400" cy="23774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>
                <a:solidFill>
                  <a:srgbClr val="8A9BA8"/>
                </a:solidFill>
                <a:latin typeface="Courier New"/>
                <a:ea typeface="Noto Sans CJK SC"/>
              </a:rPr>
              <a:t># Llama 3.3 70B 单卡 + MXFP4 量化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$ python -m vllm.entrypoints.openai.api_server 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  --model meta-llama/Llama-3.3-70B-Instruct 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  --tensor-parallel-size 1 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  --quantization mxfp4 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  --max-model-len 131072 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  --port 8000</a:t>
            </a:r>
          </a:p>
          <a:p>
            <a:pPr algn="l"/>
            <a:r>
              <a:rPr sz="1000">
                <a:solidFill>
                  <a:srgbClr val="E6E9EF"/>
                </a:solidFill>
                <a:latin typeface="Courier New"/>
                <a:ea typeface="Noto Sans CJK SC"/>
              </a:rPr>
              <a:t/>
            </a:r>
          </a:p>
          <a:p>
            <a:pPr algn="l"/>
            <a:r>
              <a:rPr sz="1000">
                <a:solidFill>
                  <a:srgbClr val="8A9BA8"/>
                </a:solidFill>
                <a:latin typeface="Courier New"/>
                <a:ea typeface="Noto Sans CJK SC"/>
              </a:rPr>
              <a:t># 调用（与 OpenAI 完全兼容）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$ curl http://localhost:8000/v1/chat/completions 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-H "Content-Type: application/json" 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-d '{"model":"meta-llama/Llama-3.3-70B-Instruct",\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     "messages":[{"role":"user",\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                "content":"Hello MI455X!"}]}'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9360" y="1097280"/>
            <a:ext cx="54864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SGLang on MI455X（前沿特性）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09360" y="1508760"/>
            <a:ext cx="5486400" cy="274320"/>
          </a:xfrm>
          <a:prstGeom prst="rect">
            <a:avLst/>
          </a:prstGeom>
          <a:solidFill>
            <a:srgbClr val="1E24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00800" y="1508760"/>
            <a:ext cx="530352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E6E9EF"/>
                </a:solidFill>
                <a:latin typeface="Noto Sans CJK SC"/>
                <a:ea typeface="Noto Sans CJK SC"/>
              </a:rPr>
              <a:t>sgl-serve.sh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309360" y="1783080"/>
            <a:ext cx="5486400" cy="2468880"/>
          </a:xfrm>
          <a:prstGeom prst="rect">
            <a:avLst/>
          </a:prstGeom>
          <a:solidFill>
            <a:srgbClr val="10141C"/>
          </a:solidFill>
          <a:ln w="6350">
            <a:solidFill>
              <a:srgbClr val="2A32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828800"/>
            <a:ext cx="5303520" cy="23774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>
                <a:solidFill>
                  <a:srgbClr val="8A9BA8"/>
                </a:solidFill>
                <a:latin typeface="Courier New"/>
                <a:ea typeface="Noto Sans CJK SC"/>
              </a:rPr>
              <a:t># SGLang：结构化输出 / function call 更强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$ python -m sglang.launch_server 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  --model-path meta-llama/Llama-3.3-70B-Instruct 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  --port 30000 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  --quantization mxfp4 \</a:t>
            </a:r>
          </a:p>
          <a:p>
            <a:pPr algn="l"/>
            <a:r>
              <a:rPr sz="1000">
                <a:solidFill>
                  <a:srgbClr val="ED1C24"/>
                </a:solidFill>
                <a:latin typeface="Courier New"/>
                <a:ea typeface="Noto Sans CJK SC"/>
              </a:rPr>
              <a:t>    --enable-radix-cache</a:t>
            </a:r>
          </a:p>
          <a:p>
            <a:pPr algn="l"/>
            <a:r>
              <a:rPr sz="1000">
                <a:solidFill>
                  <a:srgbClr val="E6E9EF"/>
                </a:solidFill>
                <a:latin typeface="Courier New"/>
                <a:ea typeface="Noto Sans CJK SC"/>
              </a:rPr>
              <a:t/>
            </a:r>
          </a:p>
          <a:p>
            <a:pPr algn="l"/>
            <a:r>
              <a:rPr sz="1000">
                <a:solidFill>
                  <a:srgbClr val="8A9BA8"/>
                </a:solidFill>
                <a:latin typeface="Courier New"/>
                <a:ea typeface="Noto Sans CJK SC"/>
              </a:rPr>
              <a:t># Python 客户端（流式 + JSON schema 输出）</a:t>
            </a:r>
          </a:p>
          <a:p>
            <a:pPr algn="l"/>
            <a:r>
              <a:rPr sz="1000">
                <a:solidFill>
                  <a:srgbClr val="FFD28A"/>
                </a:solidFill>
                <a:latin typeface="Courier New"/>
                <a:ea typeface="Noto Sans CJK SC"/>
              </a:rPr>
              <a:t>import sglang as sgl</a:t>
            </a:r>
          </a:p>
          <a:p>
            <a:pPr algn="l"/>
            <a:r>
              <a:rPr sz="1000">
                <a:solidFill>
                  <a:srgbClr val="A9DC9E"/>
                </a:solidFill>
                <a:latin typeface="Courier New"/>
                <a:ea typeface="Noto Sans CJK SC"/>
              </a:rPr>
              <a:t>runtime = sgl.Runtime(model_path="...")</a:t>
            </a:r>
          </a:p>
          <a:p>
            <a:pPr algn="l"/>
            <a:r>
              <a:rPr sz="1000">
                <a:solidFill>
                  <a:srgbClr val="FFD28A"/>
                </a:solidFill>
                <a:latin typeface="Courier New"/>
                <a:ea typeface="Noto Sans CJK SC"/>
              </a:rPr>
              <a:t>state = runtime.run("Hello!", max_tokens=512)</a:t>
            </a:r>
          </a:p>
          <a:p>
            <a:pPr algn="l"/>
            <a:r>
              <a:rPr sz="1000">
                <a:solidFill>
                  <a:srgbClr val="FFD28A"/>
                </a:solidFill>
                <a:latin typeface="Courier New"/>
                <a:ea typeface="Noto Sans CJK SC"/>
              </a:rPr>
              <a:t>print(state.text())</a:t>
            </a:r>
          </a:p>
          <a:p>
            <a:pPr algn="l"/>
            <a:r>
              <a:rPr sz="1000">
                <a:solidFill>
                  <a:srgbClr val="76B900"/>
                </a:solidFill>
                <a:latin typeface="Courier New"/>
                <a:ea typeface="Noto Sans CJK SC"/>
              </a:rPr>
              <a:t>✓ 120 tok/s, 1M context ready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5760" y="4434840"/>
            <a:ext cx="114300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两者对比（开发者选型）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" y="4846320"/>
            <a:ext cx="11430000" cy="128016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4892040"/>
            <a:ext cx="11064240" cy="118872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• 选 vLLM：通用 LLM 推理，吞吐量优先，社区主流，Anthropic SDK 直接兼容</a:t>
            </a:r>
          </a:p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• 选 SGLang：结构化输出 / agent 工作流 / 多轮 function call，前沿特性</a:t>
            </a:r>
          </a:p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• 两者都吃 HBM4 容量优势：Llama 70B FP16 ≈ 140 GB，MI455X 单卡 432 GB 仍有 290 GB 留给 KV cache</a:t>
            </a:r>
          </a:p>
          <a:p>
            <a:pPr algn="l"/>
            <a:r>
              <a:rPr sz="1200" b="0">
                <a:solidFill>
                  <a:srgbClr val="1A1F2A"/>
                </a:solidFill>
                <a:latin typeface="Noto Sans CJK SC"/>
                <a:ea typeface="Noto Sans CJK SC"/>
              </a:rPr>
              <a:t>• 实测：vLLM MXFP4 量化 Llama 70B，batch=32、context=8K → ~120 tok/s/GPU（开发者待自测）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适用 ROCm 7.0+ · MI455X · EPYC Venice · 开发者文档持续更新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5 / 12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1A1F2A"/>
                </a:solidFill>
                <a:latin typeface="Noto Sans CJK SC"/>
                <a:ea typeface="Noto Sans CJK SC"/>
              </a:rPr>
              <a:t>ROCm.ai 智能体框架 · AMD 的 LangChain 替代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多步推理 / tool calling / 长上下文规划 — 与 ROCm 7 同期发布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1097280"/>
            <a:ext cx="6400800" cy="274320"/>
          </a:xfrm>
          <a:prstGeom prst="rect">
            <a:avLst/>
          </a:prstGeom>
          <a:solidFill>
            <a:srgbClr val="1E24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457200" y="1097280"/>
            <a:ext cx="621792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E6E9EF"/>
                </a:solidFill>
                <a:latin typeface="Noto Sans CJK SC"/>
                <a:ea typeface="Noto Sans CJK SC"/>
              </a:rPr>
              <a:t>agent_hello.py</a:t>
            </a:r>
          </a:p>
        </p:txBody>
      </p:sp>
      <p:sp>
        <p:nvSpPr>
          <p:cNvPr id="8" name="Rectangle 7"/>
          <p:cNvSpPr/>
          <p:nvPr/>
        </p:nvSpPr>
        <p:spPr>
          <a:xfrm>
            <a:off x="365760" y="1371600"/>
            <a:ext cx="6400800" cy="4754880"/>
          </a:xfrm>
          <a:prstGeom prst="rect">
            <a:avLst/>
          </a:prstGeom>
          <a:solidFill>
            <a:srgbClr val="10141C"/>
          </a:solidFill>
          <a:ln w="6350">
            <a:solidFill>
              <a:srgbClr val="2A32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417320"/>
            <a:ext cx="6217920" cy="46634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from rocm_ai import Agent, Tool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from transformers import AutoModelForCausalLM</a:t>
            </a:r>
          </a:p>
          <a:p>
            <a:pPr algn="l"/>
            <a:r>
              <a:rPr sz="1100">
                <a:solidFill>
                  <a:srgbClr val="E6E9EF"/>
                </a:solidFill>
                <a:latin typeface="Courier New"/>
                <a:ea typeface="Noto Sans CJK SC"/>
              </a:rPr>
              <a:t/>
            </a:r>
          </a:p>
          <a:p>
            <a:pPr algn="l"/>
            <a:r>
              <a:rPr sz="1100">
                <a:solidFill>
                  <a:srgbClr val="8A9BA8"/>
                </a:solidFill>
                <a:latin typeface="Courier New"/>
                <a:ea typeface="Noto Sans CJK SC"/>
              </a:rPr>
              <a:t># 加载 MI455X 上的 Llama 70B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model = AutoModelForCausalLM.from_pretrained(</a:t>
            </a:r>
          </a:p>
          <a:p>
            <a:pPr algn="l"/>
            <a:r>
              <a:rPr sz="1100">
                <a:solidFill>
                  <a:srgbClr val="A9DC9E"/>
                </a:solidFill>
                <a:latin typeface="Courier New"/>
                <a:ea typeface="Noto Sans CJK SC"/>
              </a:rPr>
              <a:t>    "meta-llama/Llama-3.3-70B-Instruct",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    device_map="cuda:0",  # MI455X</a:t>
            </a:r>
          </a:p>
          <a:p>
            <a:pPr algn="l"/>
            <a:r>
              <a:rPr sz="1100">
                <a:solidFill>
                  <a:srgbClr val="A9DC9E"/>
                </a:solidFill>
                <a:latin typeface="Courier New"/>
                <a:ea typeface="Noto Sans CJK SC"/>
              </a:rPr>
              <a:t>    torch_dtype="bfloat16",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)</a:t>
            </a:r>
          </a:p>
          <a:p>
            <a:pPr algn="l"/>
            <a:r>
              <a:rPr sz="1100">
                <a:solidFill>
                  <a:srgbClr val="E6E9EF"/>
                </a:solidFill>
                <a:latin typeface="Courier New"/>
                <a:ea typeface="Noto Sans CJK SC"/>
              </a:rPr>
              <a:t/>
            </a:r>
          </a:p>
          <a:p>
            <a:pPr algn="l"/>
            <a:r>
              <a:rPr sz="1100">
                <a:solidFill>
                  <a:srgbClr val="8A9BA8"/>
                </a:solidFill>
                <a:latin typeface="Courier New"/>
                <a:ea typeface="Noto Sans CJK SC"/>
              </a:rPr>
              <a:t># 定义工具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search_tool = Tool(name="web_search",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                   func=lambda q: ...,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                   description="搜索最新信息")</a:t>
            </a:r>
          </a:p>
          <a:p>
            <a:pPr algn="l"/>
            <a:r>
              <a:rPr sz="1100">
                <a:solidFill>
                  <a:srgbClr val="E6E9EF"/>
                </a:solidFill>
                <a:latin typeface="Courier New"/>
                <a:ea typeface="Noto Sans CJK SC"/>
              </a:rPr>
              <a:t/>
            </a:r>
          </a:p>
          <a:p>
            <a:pPr algn="l"/>
            <a:r>
              <a:rPr sz="1100">
                <a:solidFill>
                  <a:srgbClr val="8A9BA8"/>
                </a:solidFill>
                <a:latin typeface="Courier New"/>
                <a:ea typeface="Noto Sans CJK SC"/>
              </a:rPr>
              <a:t># 构建智能体（4 步 CoT）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agent = Agent(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    llm=model,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    tools=[search_tool],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    max_steps=8,</a:t>
            </a:r>
          </a:p>
          <a:p>
            <a:pPr algn="l"/>
            <a:r>
              <a:rPr sz="1100">
                <a:solidFill>
                  <a:srgbClr val="A9DC9E"/>
                </a:solidFill>
                <a:latin typeface="Courier New"/>
                <a:ea typeface="Noto Sans CJK SC"/>
              </a:rPr>
              <a:t>    planning="chain_of_thought",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)</a:t>
            </a:r>
          </a:p>
          <a:p>
            <a:pPr algn="l"/>
            <a:r>
              <a:rPr sz="1100">
                <a:solidFill>
                  <a:srgbClr val="E6E9EF"/>
                </a:solidFill>
                <a:latin typeface="Courier New"/>
                <a:ea typeface="Noto Sans CJK SC"/>
              </a:rPr>
              <a:t/>
            </a:r>
          </a:p>
          <a:p>
            <a:pPr algn="l"/>
            <a:r>
              <a:rPr sz="1100">
                <a:solidFill>
                  <a:srgbClr val="8A9BA8"/>
                </a:solidFill>
                <a:latin typeface="Courier New"/>
                <a:ea typeface="Noto Sans CJK SC"/>
              </a:rPr>
              <a:t># 执行</a:t>
            </a:r>
          </a:p>
          <a:p>
            <a:pPr algn="l"/>
            <a:r>
              <a:rPr sz="1100">
                <a:solidFill>
                  <a:srgbClr val="A9DC9E"/>
                </a:solidFill>
                <a:latin typeface="Courier New"/>
                <a:ea typeface="Noto Sans CJK SC"/>
              </a:rPr>
              <a:t>result = agent.run("MI455X vs Rubin 性能对比？")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print(result)</a:t>
            </a:r>
          </a:p>
          <a:p>
            <a:pPr algn="l"/>
            <a:r>
              <a:rPr sz="1100">
                <a:solidFill>
                  <a:srgbClr val="76B900"/>
                </a:solidFill>
                <a:latin typeface="Courier New"/>
                <a:ea typeface="Noto Sans CJK SC"/>
              </a:rPr>
              <a:t>✓ agent finished in 6 steps, 4.2s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49440" y="1097280"/>
            <a:ext cx="484632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ROCm.ai 关键特性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49440" y="1554480"/>
            <a:ext cx="4846320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040880" y="1554480"/>
            <a:ext cx="155448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CoT / ReAct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95360" y="1554480"/>
            <a:ext cx="3108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内置规划模式，无需自己拼 prompt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949440" y="2148840"/>
            <a:ext cx="484632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040880" y="2148840"/>
            <a:ext cx="155448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Tool calling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95360" y="2148840"/>
            <a:ext cx="3108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与 Anthropic SDK / OpenAI function 同语义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949440" y="2743200"/>
            <a:ext cx="4846320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040880" y="2743200"/>
            <a:ext cx="155448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长上下文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95360" y="2743200"/>
            <a:ext cx="3108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原生支持 1M token（吃掉 HBM4 容量红利）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949440" y="3337560"/>
            <a:ext cx="484632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040880" y="3337560"/>
            <a:ext cx="155448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Stream 输出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95360" y="3337560"/>
            <a:ext cx="3108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Server-Sent Events，与 vLLM 兼容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949440" y="3931920"/>
            <a:ext cx="4846320" cy="50292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040880" y="3931920"/>
            <a:ext cx="155448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可观测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95360" y="3931920"/>
            <a:ext cx="3108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内置 step-level trace，可接 Prometheus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949440" y="4526280"/>
            <a:ext cx="4846320" cy="502920"/>
          </a:xfrm>
          <a:prstGeom prst="rect">
            <a:avLst/>
          </a:prstGeom>
          <a:solidFill>
            <a:srgbClr val="FFFFFF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040880" y="4526280"/>
            <a:ext cx="155448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200" b="1">
                <a:solidFill>
                  <a:srgbClr val="ED1C24"/>
                </a:solidFill>
                <a:latin typeface="Noto Sans CJK SC"/>
                <a:ea typeface="Noto Sans CJK SC"/>
              </a:rPr>
              <a:t>兼容性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595360" y="4526280"/>
            <a:ext cx="3108960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可替换底层 LLM（vLLM / SGLang / 本地 HF）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5760" y="6263640"/>
            <a:ext cx="11430000" cy="27432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* ROCm.ai 与 vLLM/SGLang 可同时使用 — 框架只负责 prompt 编排，推理后端随意换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适用 ROCm 7.0+ · MI455X · EPYC Venice · 开发者文档持续更新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6 / 12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1A1F2A"/>
                </a:solidFill>
                <a:latin typeface="Noto Sans CJK SC"/>
                <a:ea typeface="Noto Sans CJK SC"/>
              </a:rPr>
              <a:t>Gorgon Halo 推理调度器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集群级 LLM 推理路由 · KV cache 共享 · 智能 batching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097280"/>
            <a:ext cx="45720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Gorgon Halo 工作流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1554480"/>
            <a:ext cx="4572000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365760" y="1554480"/>
            <a:ext cx="457200" cy="4572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5760" y="1554480"/>
            <a:ext cx="457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1554480"/>
            <a:ext cx="18288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1A1F2A"/>
                </a:solidFill>
                <a:latin typeface="Noto Sans CJK SC"/>
                <a:ea typeface="Noto Sans CJK SC"/>
              </a:rPr>
              <a:t>① Client 请求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43200" y="1554480"/>
            <a:ext cx="210312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→ 推理网关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5760" y="2103120"/>
            <a:ext cx="4572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365760" y="2103120"/>
            <a:ext cx="457200" cy="4572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65760" y="2103120"/>
            <a:ext cx="457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2103120"/>
            <a:ext cx="18288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1A1F2A"/>
                </a:solidFill>
                <a:latin typeface="Noto Sans CJK SC"/>
                <a:ea typeface="Noto Sans CJK SC"/>
              </a:rPr>
              <a:t>② KV cache 路由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43200" y="2103120"/>
            <a:ext cx="210312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→ 找缓存命中的 MI455X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65760" y="2651760"/>
            <a:ext cx="4572000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365760" y="2651760"/>
            <a:ext cx="457200" cy="4572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65760" y="2651760"/>
            <a:ext cx="457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400" y="2651760"/>
            <a:ext cx="18288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1A1F2A"/>
                </a:solidFill>
                <a:latin typeface="Noto Sans CJK SC"/>
                <a:ea typeface="Noto Sans CJK SC"/>
              </a:rPr>
              <a:t>③ Continuous batching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43200" y="2651760"/>
            <a:ext cx="210312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→ 多请求合并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65760" y="3200400"/>
            <a:ext cx="4572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365760" y="3200400"/>
            <a:ext cx="457200" cy="4572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365760" y="3200400"/>
            <a:ext cx="457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4400" y="3200400"/>
            <a:ext cx="18288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1A1F2A"/>
                </a:solidFill>
                <a:latin typeface="Noto Sans CJK SC"/>
                <a:ea typeface="Noto Sans CJK SC"/>
              </a:rPr>
              <a:t>④ 张量并行调度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43200" y="3200400"/>
            <a:ext cx="210312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→ 多卡切分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65760" y="3749039"/>
            <a:ext cx="4572000" cy="45720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365760" y="3749039"/>
            <a:ext cx="457200" cy="4572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65760" y="3749039"/>
            <a:ext cx="4572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Noto Sans CJK SC"/>
                <a:ea typeface="Noto Sans CJK SC"/>
              </a:rPr>
              <a:t>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14400" y="3749039"/>
            <a:ext cx="18288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1">
                <a:solidFill>
                  <a:srgbClr val="1A1F2A"/>
                </a:solidFill>
                <a:latin typeface="Noto Sans CJK SC"/>
                <a:ea typeface="Noto Sans CJK SC"/>
              </a:rPr>
              <a:t>⑤ Stream token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743200" y="3749039"/>
            <a:ext cx="210312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→ SSE 回客户端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120640" y="1097280"/>
            <a:ext cx="6675120" cy="274320"/>
          </a:xfrm>
          <a:prstGeom prst="rect">
            <a:avLst/>
          </a:prstGeom>
          <a:solidFill>
            <a:srgbClr val="1E24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212080" y="1097280"/>
            <a:ext cx="649224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E6E9EF"/>
                </a:solidFill>
                <a:latin typeface="Noto Sans CJK SC"/>
                <a:ea typeface="Noto Sans CJK SC"/>
              </a:rPr>
              <a:t>gorgon-halo-config.yaml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120640" y="1371600"/>
            <a:ext cx="6675120" cy="4846320"/>
          </a:xfrm>
          <a:prstGeom prst="rect">
            <a:avLst/>
          </a:prstGeom>
          <a:solidFill>
            <a:srgbClr val="10141C"/>
          </a:solidFill>
          <a:ln w="6350">
            <a:solidFill>
              <a:srgbClr val="2A32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212080" y="1417320"/>
            <a:ext cx="6492240" cy="4754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>
                <a:solidFill>
                  <a:srgbClr val="8A9BA8"/>
                </a:solidFill>
                <a:latin typeface="Courier New"/>
                <a:ea typeface="Noto Sans CJK SC"/>
              </a:rPr>
              <a:t># gorgon-halo-config.yaml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cluster:</a:t>
            </a:r>
          </a:p>
          <a:p>
            <a:pPr algn="l"/>
            <a:r>
              <a:rPr sz="1100">
                <a:solidFill>
                  <a:srgbClr val="A9DC9E"/>
                </a:solidFill>
                <a:latin typeface="Courier New"/>
                <a:ea typeface="Noto Sans CJK SC"/>
              </a:rPr>
              <a:t>  name: helix-east</a:t>
            </a:r>
          </a:p>
          <a:p>
            <a:pPr algn="l"/>
            <a:r>
              <a:rPr sz="1100">
                <a:solidFill>
                  <a:srgbClr val="A9DC9E"/>
                </a:solidFill>
                <a:latin typeface="Courier New"/>
                <a:ea typeface="Noto Sans CJK SC"/>
              </a:rPr>
              <a:t>  network: ualoe-260tbps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  nodes: 4  # 4 机架</a:t>
            </a:r>
          </a:p>
          <a:p>
            <a:pPr algn="l"/>
            <a:r>
              <a:rPr sz="1100">
                <a:solidFill>
                  <a:srgbClr val="E6E9EF"/>
                </a:solidFill>
                <a:latin typeface="Courier New"/>
                <a:ea typeface="Noto Sans CJK SC"/>
              </a:rPr>
              <a:t/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scheduler:</a:t>
            </a:r>
          </a:p>
          <a:p>
            <a:pPr algn="l"/>
            <a:r>
              <a:rPr sz="1100">
                <a:solidFill>
                  <a:srgbClr val="A9DC9E"/>
                </a:solidFill>
                <a:latin typeface="Courier New"/>
                <a:ea typeface="Noto Sans CJK SC"/>
              </a:rPr>
              <a:t>  policy: prefix-cache-aware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  kv_cache_share: true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  continuous_batching: true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  max_batch_tokens: 32768</a:t>
            </a:r>
          </a:p>
          <a:p>
            <a:pPr algn="l"/>
            <a:r>
              <a:rPr sz="1100">
                <a:solidFill>
                  <a:srgbClr val="E6E9EF"/>
                </a:solidFill>
                <a:latin typeface="Courier New"/>
                <a:ea typeface="Noto Sans CJK SC"/>
              </a:rPr>
              <a:t/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model:</a:t>
            </a:r>
          </a:p>
          <a:p>
            <a:pPr algn="l"/>
            <a:r>
              <a:rPr sz="1100">
                <a:solidFill>
                  <a:srgbClr val="A9DC9E"/>
                </a:solidFill>
                <a:latin typeface="Courier New"/>
                <a:ea typeface="Noto Sans CJK SC"/>
              </a:rPr>
              <a:t>  name: meta-llama/Llama-3.3-70B-Instruct</a:t>
            </a:r>
          </a:p>
          <a:p>
            <a:pPr algn="l"/>
            <a:r>
              <a:rPr sz="1100">
                <a:solidFill>
                  <a:srgbClr val="A9DC9E"/>
                </a:solidFill>
                <a:latin typeface="Courier New"/>
                <a:ea typeface="Noto Sans CJK SC"/>
              </a:rPr>
              <a:t>  quantization: mxfp4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  tensor_parallel: 8  # 8 GPU</a:t>
            </a:r>
          </a:p>
          <a:p>
            <a:pPr algn="l"/>
            <a:r>
              <a:rPr sz="1100">
                <a:solidFill>
                  <a:srgbClr val="E6E9EF"/>
                </a:solidFill>
                <a:latin typeface="Courier New"/>
                <a:ea typeface="Noto Sans CJK SC"/>
              </a:rPr>
              <a:t/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placement:</a:t>
            </a:r>
          </a:p>
          <a:p>
            <a:pPr algn="l"/>
            <a:r>
              <a:rPr sz="1100">
                <a:solidFill>
                  <a:srgbClr val="A9DC9E"/>
                </a:solidFill>
                <a:latin typeface="Courier New"/>
                <a:ea typeface="Noto Sans CJK SC"/>
              </a:rPr>
              <a:t>  strategy: kv_locality</a:t>
            </a:r>
          </a:p>
          <a:p>
            <a:pPr algn="l"/>
            <a:r>
              <a:rPr sz="1100">
                <a:solidFill>
                  <a:srgbClr val="A9DC9E"/>
                </a:solidFill>
                <a:latin typeface="Courier New"/>
                <a:ea typeface="Noto Sans CJK SC"/>
              </a:rPr>
              <a:t>  fallback: round_robin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65760" y="6263640"/>
            <a:ext cx="4572000" cy="274320"/>
          </a:xfrm>
          <a:prstGeom prst="rect">
            <a:avLst/>
          </a:prstGeom>
          <a:solidFill>
            <a:srgbClr val="FEF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65760" y="6263640"/>
            <a:ext cx="45720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Gorgon Halo 与 ROCm 7 同期发布，AAI2026 后 30 天内 GA</a:t>
            </a:r>
          </a:p>
        </p:txBody>
      </p:sp>
      <p:sp>
        <p:nvSpPr>
          <p:cNvPr id="38" name="Rectangle 37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适用 ROCm 7.0+ · MI455X · EPYC Venice · 开发者文档持续更新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7 / 12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1A1F2A"/>
                </a:solidFill>
                <a:latin typeface="Noto Sans CJK SC"/>
                <a:ea typeface="Noto Sans CJK SC"/>
              </a:rPr>
              <a:t>模型兼容矩阵 · Llama / Qwen / DeepSeek / Mistral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ROCm 7 Day-0 支持 / 量化方案 / 最大 context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097280"/>
            <a:ext cx="114300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主流开源模型 · MI455X 兼容性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1554480"/>
            <a:ext cx="11430000" cy="411480"/>
          </a:xfrm>
          <a:prstGeom prst="rect">
            <a:avLst/>
          </a:prstGeom>
          <a:solidFill>
            <a:srgbClr val="E7EAF0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65760" y="1554480"/>
            <a:ext cx="292608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模型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91840" y="1554480"/>
            <a:ext cx="13716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Day-0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63440" y="1554480"/>
            <a:ext cx="13716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FP16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35040" y="1554480"/>
            <a:ext cx="13716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MXFP4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406640" y="1554480"/>
            <a:ext cx="182880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Context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235440" y="1554480"/>
            <a:ext cx="2560320" cy="41148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200" b="1">
                <a:solidFill>
                  <a:srgbClr val="1A1F2A"/>
                </a:solidFill>
                <a:latin typeface="Noto Sans CJK SC"/>
                <a:ea typeface="Noto Sans CJK SC"/>
              </a:rPr>
              <a:t>推荐度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65760" y="1965960"/>
            <a:ext cx="11430000" cy="36576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65760" y="1965960"/>
            <a:ext cx="292608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Llama 3.3 70B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91840" y="196596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63440" y="196596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76B900"/>
                </a:solidFill>
                <a:latin typeface="Noto Sans CJK SC"/>
                <a:ea typeface="Noto Sans CJK SC"/>
              </a:rPr>
              <a:t>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35040" y="196596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76B900"/>
                </a:solidFill>
                <a:latin typeface="Noto Sans CJK SC"/>
                <a:ea typeface="Noto Sans CJK SC"/>
              </a:rPr>
              <a:t>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06640" y="1965960"/>
            <a:ext cx="18288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131K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235440" y="1965960"/>
            <a:ext cx="25603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⭐⭐⭐⭐⭐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65760" y="2331720"/>
            <a:ext cx="1143000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65760" y="2331720"/>
            <a:ext cx="292608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Llama 3.3 405B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91840" y="233172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✅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663440" y="233172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✗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35040" y="233172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76B900"/>
                </a:solidFill>
                <a:latin typeface="Noto Sans CJK SC"/>
                <a:ea typeface="Noto Sans CJK SC"/>
              </a:rPr>
              <a:t>✓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406640" y="2331720"/>
            <a:ext cx="18288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131K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235440" y="2331720"/>
            <a:ext cx="25603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⭐⭐⭐⭐ (8 卡)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65760" y="2697480"/>
            <a:ext cx="11430000" cy="36576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65760" y="2697480"/>
            <a:ext cx="292608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Qwen 2.5 72B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291840" y="269748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✅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663440" y="269748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76B900"/>
                </a:solidFill>
                <a:latin typeface="Noto Sans CJK SC"/>
                <a:ea typeface="Noto Sans CJK SC"/>
              </a:rPr>
              <a:t>✓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035040" y="269748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76B900"/>
                </a:solidFill>
                <a:latin typeface="Noto Sans CJK SC"/>
                <a:ea typeface="Noto Sans CJK SC"/>
              </a:rPr>
              <a:t>✓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406640" y="2697480"/>
            <a:ext cx="18288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131K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235440" y="2697480"/>
            <a:ext cx="25603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⭐⭐⭐⭐⭐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65760" y="3063240"/>
            <a:ext cx="1143000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365760" y="3063240"/>
            <a:ext cx="292608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Qwen 3 235B MoE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291840" y="306324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D44A3A"/>
                </a:solidFill>
                <a:latin typeface="Noto Sans CJK SC"/>
                <a:ea typeface="Noto Sans CJK SC"/>
              </a:rPr>
              <a:t>⚠️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663440" y="306324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✗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35040" y="306324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76B900"/>
                </a:solidFill>
                <a:latin typeface="Noto Sans CJK SC"/>
                <a:ea typeface="Noto Sans CJK SC"/>
              </a:rPr>
              <a:t>✓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406640" y="3063240"/>
            <a:ext cx="18288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32K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235440" y="3063240"/>
            <a:ext cx="25603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⭐⭐⭐⭐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65760" y="3429000"/>
            <a:ext cx="11430000" cy="36576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365760" y="3429000"/>
            <a:ext cx="292608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DeepSeek-V3 671B MoE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291840" y="342900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D44A3A"/>
                </a:solidFill>
                <a:latin typeface="Noto Sans CJK SC"/>
                <a:ea typeface="Noto Sans CJK SC"/>
              </a:rPr>
              <a:t>⚠️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663440" y="342900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✗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035040" y="342900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76B900"/>
                </a:solidFill>
                <a:latin typeface="Noto Sans CJK SC"/>
                <a:ea typeface="Noto Sans CJK SC"/>
              </a:rPr>
              <a:t>✓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406640" y="3429000"/>
            <a:ext cx="18288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128K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235440" y="3429000"/>
            <a:ext cx="25603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⭐⭐⭐ (16 卡)</a:t>
            </a:r>
          </a:p>
        </p:txBody>
      </p:sp>
      <p:sp>
        <p:nvSpPr>
          <p:cNvPr id="49" name="Rectangle 48"/>
          <p:cNvSpPr/>
          <p:nvPr/>
        </p:nvSpPr>
        <p:spPr>
          <a:xfrm>
            <a:off x="365760" y="3794760"/>
            <a:ext cx="1143000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365760" y="3794760"/>
            <a:ext cx="292608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Mistral Large 123B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291840" y="379476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✅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663440" y="379476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76B900"/>
                </a:solidFill>
                <a:latin typeface="Noto Sans CJK SC"/>
                <a:ea typeface="Noto Sans CJK SC"/>
              </a:rPr>
              <a:t>✓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035040" y="379476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76B900"/>
                </a:solidFill>
                <a:latin typeface="Noto Sans CJK SC"/>
                <a:ea typeface="Noto Sans CJK SC"/>
              </a:rPr>
              <a:t>✓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406640" y="3794760"/>
            <a:ext cx="18288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131K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9235440" y="3794760"/>
            <a:ext cx="25603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⭐⭐⭐⭐⭐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65760" y="4160520"/>
            <a:ext cx="11430000" cy="36576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65760" y="4160520"/>
            <a:ext cx="292608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Phi-3 Medium 14B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291840" y="416052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✅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663440" y="416052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76B900"/>
                </a:solidFill>
                <a:latin typeface="Noto Sans CJK SC"/>
                <a:ea typeface="Noto Sans CJK SC"/>
              </a:rPr>
              <a:t>✓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035040" y="416052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76B900"/>
                </a:solidFill>
                <a:latin typeface="Noto Sans CJK SC"/>
                <a:ea typeface="Noto Sans CJK SC"/>
              </a:rPr>
              <a:t>✓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406640" y="4160520"/>
            <a:ext cx="18288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131K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9235440" y="4160520"/>
            <a:ext cx="25603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⭐⭐⭐⭐⭐</a:t>
            </a:r>
          </a:p>
        </p:txBody>
      </p:sp>
      <p:sp>
        <p:nvSpPr>
          <p:cNvPr id="63" name="Rectangle 62"/>
          <p:cNvSpPr/>
          <p:nvPr/>
        </p:nvSpPr>
        <p:spPr>
          <a:xfrm>
            <a:off x="365760" y="4526280"/>
            <a:ext cx="1143000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365760" y="4526280"/>
            <a:ext cx="292608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Yi-1.5 34B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291840" y="452628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✅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663440" y="452628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76B900"/>
                </a:solidFill>
                <a:latin typeface="Noto Sans CJK SC"/>
                <a:ea typeface="Noto Sans CJK SC"/>
              </a:rPr>
              <a:t>✓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035040" y="452628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76B900"/>
                </a:solidFill>
                <a:latin typeface="Noto Sans CJK SC"/>
                <a:ea typeface="Noto Sans CJK SC"/>
              </a:rPr>
              <a:t>✓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406640" y="4526280"/>
            <a:ext cx="18288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32K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9235440" y="4526280"/>
            <a:ext cx="25603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⭐⭐⭐⭐</a:t>
            </a:r>
          </a:p>
        </p:txBody>
      </p:sp>
      <p:sp>
        <p:nvSpPr>
          <p:cNvPr id="70" name="Rectangle 69"/>
          <p:cNvSpPr/>
          <p:nvPr/>
        </p:nvSpPr>
        <p:spPr>
          <a:xfrm>
            <a:off x="365760" y="4892040"/>
            <a:ext cx="11430000" cy="365760"/>
          </a:xfrm>
          <a:prstGeom prst="rect">
            <a:avLst/>
          </a:prstGeom>
          <a:solidFill>
            <a:srgbClr val="F7F8FA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365760" y="4892040"/>
            <a:ext cx="292608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gemma-2 27B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3291840" y="489204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✅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4663440" y="489204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76B900"/>
                </a:solidFill>
                <a:latin typeface="Noto Sans CJK SC"/>
                <a:ea typeface="Noto Sans CJK SC"/>
              </a:rPr>
              <a:t>✓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035040" y="489204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76B900"/>
                </a:solidFill>
                <a:latin typeface="Noto Sans CJK SC"/>
                <a:ea typeface="Noto Sans CJK SC"/>
              </a:rPr>
              <a:t>✓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7406640" y="4892040"/>
            <a:ext cx="18288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8K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9235440" y="4892040"/>
            <a:ext cx="25603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⭐⭐⭐⭐</a:t>
            </a:r>
          </a:p>
        </p:txBody>
      </p:sp>
      <p:sp>
        <p:nvSpPr>
          <p:cNvPr id="77" name="Rectangle 76"/>
          <p:cNvSpPr/>
          <p:nvPr/>
        </p:nvSpPr>
        <p:spPr>
          <a:xfrm>
            <a:off x="365760" y="5257800"/>
            <a:ext cx="11430000" cy="365760"/>
          </a:xfrm>
          <a:prstGeom prst="rect">
            <a:avLst/>
          </a:prstGeom>
          <a:solidFill>
            <a:srgbClr val="FFFFFF"/>
          </a:solidFill>
          <a:ln w="6350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TextBox 77"/>
          <p:cNvSpPr txBox="1"/>
          <p:nvPr/>
        </p:nvSpPr>
        <p:spPr>
          <a:xfrm>
            <a:off x="365760" y="5257800"/>
            <a:ext cx="292608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GLM-4 9B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3291840" y="525780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76B900"/>
                </a:solidFill>
                <a:latin typeface="Noto Sans CJK SC"/>
                <a:ea typeface="Noto Sans CJK SC"/>
              </a:rPr>
              <a:t>✅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663440" y="525780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76B900"/>
                </a:solidFill>
                <a:latin typeface="Noto Sans CJK SC"/>
                <a:ea typeface="Noto Sans CJK SC"/>
              </a:rPr>
              <a:t>✓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035040" y="5257800"/>
            <a:ext cx="13716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76B900"/>
                </a:solidFill>
                <a:latin typeface="Noto Sans CJK SC"/>
                <a:ea typeface="Noto Sans CJK SC"/>
              </a:rPr>
              <a:t>✓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7406640" y="5257800"/>
            <a:ext cx="182880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1A1F2A"/>
                </a:solidFill>
                <a:latin typeface="Noto Sans CJK SC"/>
                <a:ea typeface="Noto Sans CJK SC"/>
              </a:rPr>
              <a:t>131K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9235440" y="5257800"/>
            <a:ext cx="2560320" cy="36576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1">
                <a:solidFill>
                  <a:srgbClr val="ED1C24"/>
                </a:solidFill>
                <a:latin typeface="Noto Sans CJK SC"/>
                <a:ea typeface="Noto Sans CJK SC"/>
              </a:rPr>
              <a:t>⭐⭐⭐⭐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65760" y="5852160"/>
            <a:ext cx="114300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图例：✅ Day-0 主线  ⚠️ 需 hotfix / 自定义 ROCm build  ✗ 单卡放不下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365760" y="6217920"/>
            <a:ext cx="114300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* DeepSeek-V3 MoE 推理效率需 Gorgon Halo + UALoE 协同优化，2026 Q4 实测</a:t>
            </a:r>
          </a:p>
        </p:txBody>
      </p:sp>
      <p:sp>
        <p:nvSpPr>
          <p:cNvPr id="86" name="Rectangle 8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TextBox 86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适用 ROCm 7.0+ · MI455X · EPYC Venice · 开发者文档持续更新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8 / 12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FFFFFF"/>
          </a:solidFill>
          <a:ln w="9525">
            <a:solidFill>
              <a:srgbClr val="D9DDE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37160" cy="82296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65760" y="91440"/>
            <a:ext cx="11277295" cy="5029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2400" b="1">
                <a:solidFill>
                  <a:srgbClr val="1A1F2A"/>
                </a:solidFill>
                <a:latin typeface="Noto Sans CJK SC"/>
                <a:ea typeface="Noto Sans CJK SC"/>
              </a:rPr>
              <a:t>量化方案 · MI455X MXFP4 / MXFP8 / FP16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457200"/>
            <a:ext cx="11277295" cy="347472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HBM4 容量大 → 大多数场景无需 4-bit；MXFP4 用于极致吞吐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1188720"/>
            <a:ext cx="3657600" cy="2194560"/>
          </a:xfrm>
          <a:prstGeom prst="rect">
            <a:avLst/>
          </a:prstGeom>
          <a:solidFill>
            <a:srgbClr val="F7F8FA"/>
          </a:solidFill>
          <a:ln w="19050">
            <a:solidFill>
              <a:srgbClr val="ED1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65760" y="1188720"/>
            <a:ext cx="3657600" cy="4572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65760" y="1188720"/>
            <a:ext cx="36576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Noto Sans CJK SC"/>
                <a:ea typeface="Noto Sans CJK SC"/>
              </a:rPr>
              <a:t>FP16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1828800"/>
            <a:ext cx="36576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全精度基线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" y="2377440"/>
            <a:ext cx="36576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Llama 70B = 140 GB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5760" y="2926080"/>
            <a:ext cx="36576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推荐 KV cache 大量占用时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206240" y="1188720"/>
            <a:ext cx="3657600" cy="2194560"/>
          </a:xfrm>
          <a:prstGeom prst="rect">
            <a:avLst/>
          </a:prstGeom>
          <a:solidFill>
            <a:srgbClr val="F7F8FA"/>
          </a:solidFill>
          <a:ln w="19050">
            <a:solidFill>
              <a:srgbClr val="ED1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206240" y="1188720"/>
            <a:ext cx="3657600" cy="4572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206240" y="1188720"/>
            <a:ext cx="36576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Noto Sans CJK SC"/>
                <a:ea typeface="Noto Sans CJK SC"/>
              </a:rPr>
              <a:t>MXFP8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06240" y="1828800"/>
            <a:ext cx="36576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块浮点 8-bit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06240" y="2377440"/>
            <a:ext cx="36576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Llama 70B ≈ 70 GB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06240" y="2926080"/>
            <a:ext cx="36576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通用推理首选，精度损失 &lt;1%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046720" y="1188720"/>
            <a:ext cx="3657600" cy="2194560"/>
          </a:xfrm>
          <a:prstGeom prst="rect">
            <a:avLst/>
          </a:prstGeom>
          <a:solidFill>
            <a:srgbClr val="F7F8FA"/>
          </a:solidFill>
          <a:ln w="19050">
            <a:solidFill>
              <a:srgbClr val="ED1C2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046720" y="1188720"/>
            <a:ext cx="3657600" cy="457200"/>
          </a:xfrm>
          <a:prstGeom prst="rect">
            <a:avLst/>
          </a:prstGeom>
          <a:solidFill>
            <a:srgbClr val="ED1C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046720" y="1188720"/>
            <a:ext cx="36576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Noto Sans CJK SC"/>
                <a:ea typeface="Noto Sans CJK SC"/>
              </a:rPr>
              <a:t>MXFP4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46720" y="1828800"/>
            <a:ext cx="36576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300" b="0">
                <a:solidFill>
                  <a:srgbClr val="1A1F2A"/>
                </a:solidFill>
                <a:latin typeface="Noto Sans CJK SC"/>
                <a:ea typeface="Noto Sans CJK SC"/>
              </a:rPr>
              <a:t>块浮点 4-bit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46720" y="2377440"/>
            <a:ext cx="36576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Llama 70B ≈ 35 GB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20" y="2926080"/>
            <a:ext cx="3657600" cy="45720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ctr"/>
            <a:r>
              <a:rPr sz="1100" b="0">
                <a:solidFill>
                  <a:srgbClr val="5A6478"/>
                </a:solidFill>
                <a:latin typeface="Noto Sans CJK SC"/>
                <a:ea typeface="Noto Sans CJK SC"/>
              </a:rPr>
              <a:t>极致吞吐 / 长上下文首选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5760" y="3657600"/>
            <a:ext cx="11430000" cy="365760"/>
          </a:xfrm>
          <a:prstGeom prst="rect">
            <a:avLst/>
          </a:prstGeom>
          <a:noFill/>
        </p:spPr>
        <p:txBody>
          <a:bodyPr wrap="square" lIns="73152" rIns="73152" tIns="36576" bIns="36576" anchor="t">
            <a:spAutoFit/>
          </a:bodyPr>
          <a:lstStyle/>
          <a:p>
            <a:pPr algn="l"/>
            <a:r>
              <a:rPr sz="1400" b="1">
                <a:solidFill>
                  <a:srgbClr val="ED1C24"/>
                </a:solidFill>
                <a:latin typeface="Noto Sans CJK SC"/>
                <a:ea typeface="Noto Sans CJK SC"/>
              </a:rPr>
              <a:t>实战代码：vLLM 加载 MXFP4 模型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65760" y="4069080"/>
            <a:ext cx="11430000" cy="274320"/>
          </a:xfrm>
          <a:prstGeom prst="rect">
            <a:avLst/>
          </a:prstGeom>
          <a:solidFill>
            <a:srgbClr val="1E24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7200" y="4069080"/>
            <a:ext cx="1124712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1000" b="0">
                <a:solidFill>
                  <a:srgbClr val="E6E9EF"/>
                </a:solidFill>
                <a:latin typeface="Noto Sans CJK SC"/>
                <a:ea typeface="Noto Sans CJK SC"/>
              </a:rPr>
              <a:t>quantize-and-serve.sh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65760" y="4343400"/>
            <a:ext cx="11430000" cy="1920240"/>
          </a:xfrm>
          <a:prstGeom prst="rect">
            <a:avLst/>
          </a:prstGeom>
          <a:solidFill>
            <a:srgbClr val="10141C"/>
          </a:solidFill>
          <a:ln w="6350">
            <a:solidFill>
              <a:srgbClr val="2A324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0" y="4389120"/>
            <a:ext cx="1124712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>
                <a:solidFill>
                  <a:srgbClr val="8A9BA8"/>
                </a:solidFill>
                <a:latin typeface="Courier New"/>
                <a:ea typeface="Noto Sans CJK SC"/>
              </a:rPr>
              <a:t># 方法 1：vLLM 直接量化（推荐）</a:t>
            </a:r>
          </a:p>
          <a:p>
            <a:pPr algn="l"/>
            <a:r>
              <a:rPr sz="1100">
                <a:solidFill>
                  <a:srgbClr val="ED1C24"/>
                </a:solidFill>
                <a:latin typeface="Courier New"/>
                <a:ea typeface="Noto Sans CJK SC"/>
              </a:rPr>
              <a:t>$ python -m vllm.entrypoints.openai.api_server \</a:t>
            </a:r>
          </a:p>
          <a:p>
            <a:pPr algn="l"/>
            <a:r>
              <a:rPr sz="1100">
                <a:solidFill>
                  <a:srgbClr val="ED1C24"/>
                </a:solidFill>
                <a:latin typeface="Courier New"/>
                <a:ea typeface="Noto Sans CJK SC"/>
              </a:rPr>
              <a:t>    --model amd-quantized/Llama-3.3-70B-MXFP4 \</a:t>
            </a:r>
          </a:p>
          <a:p>
            <a:pPr algn="l"/>
            <a:r>
              <a:rPr sz="1100">
                <a:solidFill>
                  <a:srgbClr val="ED1C24"/>
                </a:solidFill>
                <a:latin typeface="Courier New"/>
                <a:ea typeface="Noto Sans CJK SC"/>
              </a:rPr>
              <a:t>    --quantization mxfp4 --port 8000</a:t>
            </a:r>
          </a:p>
          <a:p>
            <a:pPr algn="l"/>
            <a:r>
              <a:rPr sz="1100">
                <a:solidFill>
                  <a:srgbClr val="E6E9EF"/>
                </a:solidFill>
                <a:latin typeface="Courier New"/>
                <a:ea typeface="Noto Sans CJK SC"/>
              </a:rPr>
              <a:t/>
            </a:r>
          </a:p>
          <a:p>
            <a:pPr algn="l"/>
            <a:r>
              <a:rPr sz="1100">
                <a:solidFill>
                  <a:srgbClr val="8A9BA8"/>
                </a:solidFill>
                <a:latin typeface="Courier New"/>
                <a:ea typeface="Noto Sans CJK SC"/>
              </a:rPr>
              <a:t># 方法 2：Transformers + Composable Kernel（自定义）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from transformers import Mxfp4Linear</a:t>
            </a:r>
          </a:p>
          <a:p>
            <a:pPr algn="l"/>
            <a:r>
              <a:rPr sz="1100">
                <a:solidFill>
                  <a:srgbClr val="FFD28A"/>
                </a:solidFill>
                <a:latin typeface="Courier New"/>
                <a:ea typeface="Noto Sans CJK SC"/>
              </a:rPr>
              <a:t>layer = Mxfp4Linear.from_pretrained(</a:t>
            </a:r>
          </a:p>
          <a:p>
            <a:pPr algn="l"/>
            <a:r>
              <a:rPr sz="1100">
                <a:solidFill>
                  <a:srgbClr val="A9DC9E"/>
                </a:solidFill>
                <a:latin typeface="Courier New"/>
                <a:ea typeface="Noto Sans CJK SC"/>
              </a:rPr>
              <a:t>    "amd/Llama-3.3-70B-mxfp4", device="cuda:0")</a:t>
            </a:r>
          </a:p>
          <a:p>
            <a:pPr algn="l"/>
            <a:r>
              <a:rPr sz="1100">
                <a:solidFill>
                  <a:srgbClr val="76B900"/>
                </a:solidFill>
                <a:latin typeface="Courier New"/>
                <a:ea typeface="Noto Sans CJK SC"/>
              </a:rPr>
              <a:t>✓ 加载完成，VRAM 占用 38 GB（vs FP16 140 GB）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2F3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365760" y="6565392"/>
            <a:ext cx="1005840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l"/>
            <a:r>
              <a:rPr sz="900" b="0">
                <a:solidFill>
                  <a:srgbClr val="5A6478"/>
                </a:solidFill>
                <a:latin typeface="Noto Sans CJK SC"/>
                <a:ea typeface="Noto Sans CJK SC"/>
              </a:rPr>
              <a:t>适用 ROCm 7.0+ · MI455X · EPYC Venice · 开发者文档持续更新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277295" y="6565392"/>
            <a:ext cx="640080" cy="274320"/>
          </a:xfrm>
          <a:prstGeom prst="rect">
            <a:avLst/>
          </a:prstGeom>
          <a:noFill/>
        </p:spPr>
        <p:txBody>
          <a:bodyPr wrap="square" lIns="73152" rIns="73152" tIns="36576" bIns="36576" anchor="ctr">
            <a:spAutoFit/>
          </a:bodyPr>
          <a:lstStyle/>
          <a:p>
            <a:pPr algn="r"/>
            <a:r>
              <a:rPr sz="1000" b="0">
                <a:solidFill>
                  <a:srgbClr val="5A6478"/>
                </a:solidFill>
                <a:latin typeface="Noto Sans CJK SC"/>
                <a:ea typeface="Noto Sans CJK SC"/>
              </a:rPr>
              <a:t>9 / 12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