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7432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103120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749039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394960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040880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0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332720" y="4937760"/>
            <a:ext cx="1371600" cy="1371600"/>
          </a:xfrm>
          <a:prstGeom prst="rect">
            <a:avLst/>
          </a:prstGeom>
          <a:solidFill>
            <a:srgbClr val="2A32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1097280"/>
            <a:ext cx="1097280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AMD AAI2026  ·  Technical Architect Edition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737360"/>
            <a:ext cx="10972800" cy="14630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4800" b="1">
                <a:solidFill>
                  <a:srgbClr val="FFFFFF"/>
                </a:solidFill>
                <a:latin typeface="Noto Sans CJK SC"/>
                <a:ea typeface="Noto Sans CJK SC"/>
              </a:rPr>
              <a:t>全栈 AI 基础设施深度技术报告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108960"/>
            <a:ext cx="10972800" cy="6400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2200" b="0">
                <a:solidFill>
                  <a:srgbClr val="E7EAF0"/>
                </a:solidFill>
                <a:latin typeface="Noto Sans CJK SC"/>
                <a:ea typeface="Noto Sans CJK SC"/>
              </a:rPr>
              <a:t>Helios 机柜级 · MI455X · Venice · UALoE · ROCm 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355080"/>
            <a:ext cx="109728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5A6478"/>
                </a:solidFill>
                <a:latin typeface="Noto Sans CJK SC"/>
                <a:ea typeface="Noto Sans CJK SC"/>
              </a:rPr>
              <a:t>2026-07-24  ·  目标受众：AI 基础设施架构师 / 采购技术决策者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功耗 · 散热 · 电源 · 液冷设计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225–245 kW / 机架 · COLD/HOT 进出水 · vertical busbar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3657600" cy="118872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143000"/>
            <a:ext cx="2286000" cy="11430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3600" b="1">
                <a:solidFill>
                  <a:srgbClr val="ED1C24"/>
                </a:solidFill>
                <a:latin typeface="Noto Sans CJK SC"/>
                <a:ea typeface="Noto Sans CJK SC"/>
              </a:rPr>
              <a:t>225–245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1143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600" b="1">
                <a:solidFill>
                  <a:srgbClr val="1A1F2A"/>
                </a:solidFill>
                <a:latin typeface="Noto Sans CJK SC"/>
                <a:ea typeface="Noto Sans CJK SC"/>
              </a:rPr>
              <a:t>kW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整机功耗 / 机架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97680" y="1097280"/>
            <a:ext cx="3657600" cy="118872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97680" y="1143000"/>
            <a:ext cx="2286000" cy="11430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3600" b="1">
                <a:solidFill>
                  <a:srgbClr val="ED1C24"/>
                </a:solidFill>
                <a:latin typeface="Noto Sans CJK SC"/>
                <a:ea typeface="Noto Sans CJK SC"/>
              </a:rPr>
              <a:t>~600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0" y="1143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600" b="1">
                <a:solidFill>
                  <a:srgbClr val="1A1F2A"/>
                </a:solidFill>
                <a:latin typeface="Noto Sans CJK SC"/>
                <a:ea typeface="Noto Sans CJK SC"/>
              </a:rPr>
              <a:t>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512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单 GPU 散热功耗（推算）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0" y="1097280"/>
            <a:ext cx="3657600" cy="118872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0" y="1143000"/>
            <a:ext cx="2286000" cy="11430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3600" b="1">
                <a:solidFill>
                  <a:srgbClr val="ED1C24"/>
                </a:solidFill>
                <a:latin typeface="Noto Sans CJK SC"/>
                <a:ea typeface="Noto Sans CJK SC"/>
              </a:rPr>
              <a:t>48V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07040" y="1143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600" b="1">
                <a:solidFill>
                  <a:srgbClr val="1A1F2A"/>
                </a:solidFill>
                <a:latin typeface="Noto Sans CJK SC"/>
                <a:ea typeface="Noto Sans CJK SC"/>
              </a:rPr>
              <a:t>DC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0704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集中供电母线电压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2514600"/>
            <a:ext cx="56692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液冷方案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" y="2926080"/>
            <a:ext cx="5669280" cy="29260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冷板直贴 GPU + HBM4（一块冷板覆盖 4 GPU 区域）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COLD 进口：约 25–35 °C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HOT 出口：约 45–55 °C（数据中心回收热源）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流量：单机架 30–50 L/min（推算）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相比风冷：单机柜密度 +5×，PUE 可达 1.1 以下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风冷不可行 — AMD 强制要求液冷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2514600"/>
            <a:ext cx="5486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电源方案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0" y="2926080"/>
            <a:ext cx="5486400" cy="29260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Vertical busbar 集中供电（机柜顶部纵向母排）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6 个 PSU 冗余（5+1）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48V DC 直接到托盘（中间无 AC/DC 二次转换）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优势：减少转换损耗（90% → 96% 效率）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数据中心侧：10–15 MW 单栋楼，需配套 CDU（冷却液分配单元）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TCO 测算模型 · 假设透明可调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硬件 / 功耗 / 软件 / 维护 4 项分摊 — tokens/$ 横向对比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11430000" cy="457200"/>
          </a:xfrm>
          <a:prstGeom prst="rect">
            <a:avLst/>
          </a:prstGeom>
          <a:solidFill>
            <a:srgbClr val="E7EAF0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0972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TCO 项目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51760" y="10972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AMD Helios / 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10972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NVIDIA Rubin NVL72 / 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0" y="10972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备注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155448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15544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硬件摊销（5 年）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15544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$1.0–1.1M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4960" y="15544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$0.8–0.9M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60" y="15544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Helios 单架 $5.0–5.5M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2011680"/>
            <a:ext cx="11430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20116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数据中心空间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51760" y="20116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$30–50k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4960" y="20116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$30–50k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95360" y="20116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44 OU 同等占地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246888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24688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功耗（225–245 kW）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51760" y="24688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$280–320k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94960" y="24688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$300–340k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95360" y="24688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@$0.12/kWh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5760" y="2926080"/>
            <a:ext cx="11430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5760" y="29260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液冷 CDU 摊销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51760" y="29260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$40–60k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94960" y="29260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$40–60k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95360" y="29260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水冷基础设施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760" y="338328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65760" y="33832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软件 / 维护 / ROCm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51760" y="33832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$80–120k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94960" y="33832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$50–80k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95360" y="33832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Helios 软件溢价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5760" y="3840480"/>
            <a:ext cx="11430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5760" y="38404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人才 / 运维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51760" y="38404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$100–150k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94960" y="38404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$80–120k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95360" y="38404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ROCm 工程师稀缺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65760" y="429768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65760" y="42976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— 合计 —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51760" y="42976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$1.53–1.79M/年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94960" y="42976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$1.30–1.59M/年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595360" y="42976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Helios 高 ~15%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5760" y="4754880"/>
            <a:ext cx="11430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65760" y="47548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tokens/$（AMD 自测）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51760" y="47548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+30% 更优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394960" y="47548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基准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595360" y="4754880"/>
            <a:ext cx="32004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需第三方实测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65760" y="5349240"/>
            <a:ext cx="11430000" cy="1005840"/>
          </a:xfrm>
          <a:prstGeom prst="rect">
            <a:avLst/>
          </a:prstGeom>
          <a:solidFill>
            <a:srgbClr val="FEF6F4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48640" y="5440680"/>
            <a:ext cx="110642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敏感性结论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8640" y="5852160"/>
            <a:ext cx="1106424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若 tokens/$ +30% 属实 → Helios 实际 TCO 反低 ~10%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若 NVIDIA 量产加速到 Q4 → Helios 溢价窗口收窄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迁移路径 · 12 个月架构落地清单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PoC → 灰度 → 生产 — 架构师交付物时间表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280160"/>
            <a:ext cx="224028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280160"/>
            <a:ext cx="2240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Q3 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737360"/>
            <a:ext cx="2240280" cy="11887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PoC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14884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 节点 + 2 GPU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46888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技术验证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51760" y="1280160"/>
            <a:ext cx="2240280" cy="4572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51760" y="1280160"/>
            <a:ext cx="2240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Q4 2026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51760" y="1737360"/>
            <a:ext cx="2240280" cy="11887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743200" y="182880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Bench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214884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 机架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46888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tokens/$ 实测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37760" y="1280160"/>
            <a:ext cx="2240280" cy="4572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937760" y="1280160"/>
            <a:ext cx="2240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Q1 2027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37760" y="1737360"/>
            <a:ext cx="2240280" cy="11887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0" y="182880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灰度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0" y="214884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3 机架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0" y="246888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 个生产模型迁移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223760" y="1280160"/>
            <a:ext cx="2240280" cy="457200"/>
          </a:xfrm>
          <a:prstGeom prst="rect">
            <a:avLst/>
          </a:prstGeom>
          <a:solidFill>
            <a:srgbClr val="4044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23760" y="1280160"/>
            <a:ext cx="2240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Q2 2027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23760" y="1737360"/>
            <a:ext cx="2240280" cy="11887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0" y="182880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生产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0" y="214884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10+ 机架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246888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全集群切换 50%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509760" y="1280160"/>
            <a:ext cx="2240280" cy="457200"/>
          </a:xfrm>
          <a:prstGeom prst="rect">
            <a:avLst/>
          </a:prstGeom>
          <a:solidFill>
            <a:srgbClr val="4044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509760" y="1280160"/>
            <a:ext cx="2240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Q4 2027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509760" y="1737360"/>
            <a:ext cx="2240280" cy="11887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0" y="182880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规模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601200" y="214884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30+ 机架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01200" y="2468880"/>
            <a:ext cx="2057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完整 Helios 集群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5760" y="320040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架构师 3 项关键交付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3611880"/>
            <a:ext cx="114300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65760" y="3611880"/>
            <a:ext cx="1463040" cy="54864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65760" y="361188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Q3 末前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20240" y="3611880"/>
            <a:ext cx="97840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完成 ROCm 7 + vLLM 0.7+ 在 70B/400B 模型上的吞吐 / 延迟 baseline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65760" y="4251960"/>
            <a:ext cx="114300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365760" y="4251960"/>
            <a:ext cx="1463040" cy="54864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65760" y="425196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Q4 中前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20240" y="4251960"/>
            <a:ext cx="97840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建立 MoE all-to-all 通信效率与 CUDA 同模型对比基线（误差 &lt; 15%）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65760" y="4892040"/>
            <a:ext cx="114300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365760" y="4892040"/>
            <a:ext cx="1463040" cy="54864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65760" y="489204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Q1 2027 前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20240" y="4892040"/>
            <a:ext cx="97840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完成 UALoE scale-up 多供应商交换互通性测试（Broadcom / Marvell / 至少 1 家）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65760" y="5669280"/>
            <a:ext cx="11430000" cy="68580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65760" y="5669280"/>
            <a:ext cx="1143000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决策前提：等待第三方 Semianalysis / TrendForce 实测数据，2026 Q3 末前不签超过 5 机架的批量合同</a:t>
            </a:r>
          </a:p>
        </p:txBody>
      </p:sp>
      <p:sp>
        <p:nvSpPr>
          <p:cNvPr id="51" name="Rectangle 5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12 /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TL;DR · 5 项架构师必须知道的技术事实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面向系统设计 / 容量规划 / 互联拓扑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2194560" cy="219456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" y="1188720"/>
            <a:ext cx="219456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118872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CDNA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1691640"/>
            <a:ext cx="219456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1A1F2A"/>
                </a:solidFill>
                <a:latin typeface="Noto Sans CJK SC"/>
                <a:ea typeface="Noto Sans CJK SC"/>
              </a:rPr>
              <a:t>2nm XCD + N3P IOD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331720"/>
            <a:ext cx="2194560" cy="10058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320 亿晶体管</a:t>
            </a:r>
          </a:p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3D 混合键合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0" y="1188720"/>
            <a:ext cx="2194560" cy="219456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0" y="1188720"/>
            <a:ext cx="219456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43200" y="118872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HBM4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1691640"/>
            <a:ext cx="219456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1A1F2A"/>
                </a:solidFill>
                <a:latin typeface="Noto Sans CJK SC"/>
                <a:ea typeface="Noto Sans CJK SC"/>
              </a:rPr>
              <a:t>432 GB / 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31720"/>
            <a:ext cx="2194560" cy="10058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12-Hi 堆叠</a:t>
            </a:r>
          </a:p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23.3 TB/s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20640" y="1188720"/>
            <a:ext cx="2194560" cy="219456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120640" y="1188720"/>
            <a:ext cx="219456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20640" y="118872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CPU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20640" y="1691640"/>
            <a:ext cx="219456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1A1F2A"/>
                </a:solidFill>
                <a:latin typeface="Noto Sans CJK SC"/>
                <a:ea typeface="Noto Sans CJK SC"/>
              </a:rPr>
              <a:t>Zen 6 Venice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0640" y="2331720"/>
            <a:ext cx="2194560" cy="10058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256C / 512T</a:t>
            </a:r>
          </a:p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1.6 TB/s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98080" y="1188720"/>
            <a:ext cx="2194560" cy="219456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98080" y="1188720"/>
            <a:ext cx="219456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98080" y="118872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Scale-up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80" y="1691640"/>
            <a:ext cx="219456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1A1F2A"/>
                </a:solidFill>
                <a:latin typeface="Noto Sans CJK SC"/>
                <a:ea typeface="Noto Sans CJK SC"/>
              </a:rPr>
              <a:t>UALoE 260 TB/s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0" y="2331720"/>
            <a:ext cx="2194560" cy="10058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Ultra Ethernet</a:t>
            </a:r>
          </a:p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UALink 联盟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875520" y="1188720"/>
            <a:ext cx="2194560" cy="219456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875520" y="1188720"/>
            <a:ext cx="219456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875520" y="118872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Scale-out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75520" y="1691640"/>
            <a:ext cx="219456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1A1F2A"/>
                </a:solidFill>
                <a:latin typeface="Noto Sans CJK SC"/>
                <a:ea typeface="Noto Sans CJK SC"/>
              </a:rPr>
              <a:t>Vulcano 800G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75520" y="2331720"/>
            <a:ext cx="2194560" cy="10058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3×/GPU</a:t>
            </a:r>
          </a:p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PCIe 6.0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760" y="3657600"/>
            <a:ext cx="11430000" cy="2606040"/>
          </a:xfrm>
          <a:prstGeom prst="rect">
            <a:avLst/>
          </a:prstGeom>
          <a:solidFill>
            <a:srgbClr val="FEF6F4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48640" y="3794760"/>
            <a:ext cx="1106424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架构师视角解读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4297680"/>
            <a:ext cx="11064240" cy="19202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单卡 432 GB HBM4 = 一次能装下 70B 参数模型（FP16 140 GB）的 KV cache + 权重，无需 offload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UALoE 260 TB/s scale-up = NVL72 接近水平，但走开放以太网，可多供应商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Zen 6 Venice 256C = 单机架 18 颗 CPU = 4608 物理核，云原生调度粒度比 NV 更细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Vulcano 3×800G/GPU = 单机架 scale-out 接入 2.4 Tbps/GPU，对 MoE all-to-all 友好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ROCm 7 + Gorgon Halo = 推理调度器，但与 CUDA 9 成以上兼容仍是 12 个月内最大风险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MI455X 架构深拆 · CDNA 5 / 2 nm / 320 亿晶体管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XCD + IOD 异构封装 · 12-Hi HBM4 · PCIe 6.0</a:t>
            </a:r>
          </a:p>
        </p:txBody>
      </p:sp>
      <p:pic>
        <p:nvPicPr>
          <p:cNvPr id="6" name="Picture 5" descr="wx-helios-10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585216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92240" y="1097280"/>
            <a:ext cx="53035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600" b="1">
                <a:solidFill>
                  <a:srgbClr val="ED1C24"/>
                </a:solidFill>
                <a:latin typeface="Noto Sans CJK SC"/>
                <a:ea typeface="Noto Sans CJK SC"/>
              </a:rPr>
              <a:t>封装与制程</a:t>
            </a:r>
          </a:p>
        </p:txBody>
      </p:sp>
      <p:sp>
        <p:nvSpPr>
          <p:cNvPr id="8" name="Rectangle 7"/>
          <p:cNvSpPr/>
          <p:nvPr/>
        </p:nvSpPr>
        <p:spPr>
          <a:xfrm>
            <a:off x="6492240" y="1554480"/>
            <a:ext cx="530352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9400" y="155448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XCD 芯粒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2440" y="1554480"/>
            <a:ext cx="3657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TSMC N2 2 nm GAA · 4 颗 chiplet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92240" y="2194560"/>
            <a:ext cx="53035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29400" y="219456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IOD I/O Die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92440" y="2194560"/>
            <a:ext cx="3657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TSMC N3P · 中央 1 颗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0" y="2834639"/>
            <a:ext cx="530352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29400" y="2834639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晶体管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92440" y="2834639"/>
            <a:ext cx="3657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320 亿（XCD + IOD 合计）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92240" y="3474720"/>
            <a:ext cx="53035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29400" y="347472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互联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92440" y="3474720"/>
            <a:ext cx="3657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3D 混合键合 hybrid bonding + 高级封装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92240" y="4114800"/>
            <a:ext cx="530352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629400" y="411480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板级形态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2440" y="4114800"/>
            <a:ext cx="3657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OAM 模块 · PCIe Gen 6 · UALink 物理层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92240" y="5029200"/>
            <a:ext cx="53035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架构师注记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5440680"/>
            <a:ext cx="5303520" cy="8229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2nm 节点首批 AMD 量产 GPU，2H 2026 良率待观察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Hybrid bonding 互联距离更短 → 信号完整性更好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HBM4 内存子系统 · 432 GB / 23.3 TB/s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12-Hi 堆叠 · vs MI355X +50% 容量 / +2.9× 带宽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3657600" cy="118872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143000"/>
            <a:ext cx="2286000" cy="11430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4200" b="1">
                <a:solidFill>
                  <a:srgbClr val="ED1C24"/>
                </a:solidFill>
                <a:latin typeface="Noto Sans CJK SC"/>
                <a:ea typeface="Noto Sans CJK SC"/>
              </a:rPr>
              <a:t>432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1143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600" b="1">
                <a:solidFill>
                  <a:srgbClr val="1A1F2A"/>
                </a:solidFill>
                <a:latin typeface="Noto Sans CJK SC"/>
                <a:ea typeface="Noto Sans CJK SC"/>
              </a:rPr>
              <a:t>GB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HBM4 / 卡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97680" y="1097280"/>
            <a:ext cx="3657600" cy="118872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97680" y="1143000"/>
            <a:ext cx="2286000" cy="11430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4200" b="1">
                <a:solidFill>
                  <a:srgbClr val="ED1C24"/>
                </a:solidFill>
                <a:latin typeface="Noto Sans CJK SC"/>
                <a:ea typeface="Noto Sans CJK SC"/>
              </a:rPr>
              <a:t>23.3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0" y="1143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600" b="1">
                <a:solidFill>
                  <a:srgbClr val="1A1F2A"/>
                </a:solidFill>
                <a:latin typeface="Noto Sans CJK SC"/>
                <a:ea typeface="Noto Sans CJK SC"/>
              </a:rPr>
              <a:t>TB/s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512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峰值带宽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0" y="1097280"/>
            <a:ext cx="3657600" cy="118872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0" y="1143000"/>
            <a:ext cx="2286000" cy="11430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4200" b="1">
                <a:solidFill>
                  <a:srgbClr val="ED1C24"/>
                </a:solidFill>
                <a:latin typeface="Noto Sans CJK SC"/>
                <a:ea typeface="Noto Sans CJK SC"/>
              </a:rPr>
              <a:t>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07040" y="1143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600" b="1">
                <a:solidFill>
                  <a:srgbClr val="1A1F2A"/>
                </a:solidFill>
                <a:latin typeface="Noto Sans CJK SC"/>
                <a:ea typeface="Noto Sans CJK SC"/>
              </a:rPr>
              <a:t>Hi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0704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堆叠层数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251460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代际对比：MI355X → MI455X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2926080"/>
            <a:ext cx="11430000" cy="411480"/>
          </a:xfrm>
          <a:prstGeom prst="rect">
            <a:avLst/>
          </a:prstGeom>
          <a:solidFill>
            <a:srgbClr val="E7EAF0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5760" y="2926080"/>
            <a:ext cx="22860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指标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51760" y="292608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MI355X（上一代）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52160" y="292608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MI455X（AAI2026）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52560" y="292608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提升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" y="3337560"/>
            <a:ext cx="1143000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65760" y="3337560"/>
            <a:ext cx="22860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HBM 类型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51760" y="333756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HBM3E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52160" y="333756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HBM4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52560" y="333756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新代次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3749040"/>
            <a:ext cx="1143000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65760" y="3749040"/>
            <a:ext cx="22860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HBM 容量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51760" y="374904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288 GB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852160" y="374904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432 GB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52560" y="374904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+50%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5760" y="4160520"/>
            <a:ext cx="1143000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65760" y="4160520"/>
            <a:ext cx="22860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内存带宽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51760" y="416052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~8 TB/s（推算）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52160" y="416052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23.3 TB/s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52560" y="416052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+2.9×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65760" y="4572000"/>
            <a:ext cx="1143000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65760" y="4572000"/>
            <a:ext cx="22860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堆叠层数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51760" y="457200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8-Hi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52160" y="4572000"/>
            <a:ext cx="32004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12-Hi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52560" y="457200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+50%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5760" y="534924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对长上下文 / MoE 推理的意义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5760" y="5760720"/>
            <a:ext cx="11430000" cy="6400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70B 模型 FP16 权重 140 GB，432 GB 可装下 3 份完整 KV cache（无 offload）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1M token 上下文：KV cache 可达 200+ GB，12-Hi HBM4 是关键承载</a:t>
            </a:r>
          </a:p>
        </p:txBody>
      </p:sp>
      <p:sp>
        <p:nvSpPr>
          <p:cNvPr id="46" name="Rectangle 4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EPYC Venice · Zen 6 / 2 nm / 256C / 1.6 TB/s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sIOD 拆分 · SP7 插座 · 16ch DDR5 · 离散化封装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7132320" cy="411480"/>
          </a:xfrm>
          <a:prstGeom prst="rect">
            <a:avLst/>
          </a:prstGeom>
          <a:solidFill>
            <a:srgbClr val="E7EAF0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09728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指标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09728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EPYC Venice 9996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109728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NVIDIA Vera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1508760"/>
            <a:ext cx="713232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5760" y="150876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微架构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150876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Zen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150876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Olympus（自研 Arm）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1920240"/>
            <a:ext cx="71323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192024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制程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1680" y="192024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TSMC 2 nm GAA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192024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TSMC 3 nm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" y="2331720"/>
            <a:ext cx="713232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65760" y="233172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核心 / 线程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233172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256C / 512T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4880" y="233172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88C / 176T（SMT-X）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2743200"/>
            <a:ext cx="71323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274320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插座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11680" y="274320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SP7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54880" y="274320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LGA 4677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5760" y="3154680"/>
            <a:ext cx="713232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5760" y="315468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内存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11680" y="315468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DDR5 16ch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54880" y="315468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LPDDR5X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760" y="3566160"/>
            <a:ext cx="71323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5760" y="356616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内存带宽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11680" y="356616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1.6 TB/s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54880" y="356616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1.2 TB/s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5760" y="3977640"/>
            <a:ext cx="713232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65760" y="397764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I/O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11680" y="397764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PCIe 6.0 / UCIe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54880" y="397764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PCIe 6.4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760" y="4389120"/>
            <a:ext cx="71323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65760" y="438912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晶体管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11680" y="438912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203 B（旗舰）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54880" y="438912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227 B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5760" y="4800600"/>
            <a:ext cx="7132320" cy="4114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65760" y="4800600"/>
            <a:ext cx="16459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单核睿频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11680" y="480060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≥5.0 GHz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754880" y="4800600"/>
            <a:ext cx="27432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—（与 Rubin 紧耦合）</a:t>
            </a:r>
          </a:p>
        </p:txBody>
      </p:sp>
      <p:pic>
        <p:nvPicPr>
          <p:cNvPr id="46" name="Picture 45" descr="wx-helios-02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0" y="1097280"/>
            <a:ext cx="4114800" cy="292608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680960" y="4206240"/>
            <a:ext cx="41148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1">
                <a:solidFill>
                  <a:srgbClr val="ED1C24"/>
                </a:solidFill>
                <a:latin typeface="Noto Sans CJK SC"/>
                <a:ea typeface="Noto Sans CJK SC"/>
              </a:rPr>
              <a:t>sIOD 拆分布局（架构师视角）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80960" y="4617720"/>
            <a:ext cx="4114800" cy="18288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sIOD 拆分：DDR5 通道 PHY 与 I/O 分别做小芯片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Infinity Fabric 一致性跨 CCD 与 sIOD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96 核运行态下仍可 5.0 GHz 睿频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在 Helios 中：18 颗 Venice = 4608 物理核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Helios 机柜级拓扑 · 72+18 深度拆解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OCP ORW 44OU · 18 计算托盘 · 6 交换托盘 · 集中供电</a:t>
            </a:r>
          </a:p>
        </p:txBody>
      </p:sp>
      <p:pic>
        <p:nvPicPr>
          <p:cNvPr id="6" name="Picture 5" descr="wx-helios-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5486400" cy="4023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6480" y="1097280"/>
            <a:ext cx="56692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机柜物理参数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6480" y="1554480"/>
            <a:ext cx="566928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63640" y="155448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外形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0" y="155448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44 OU 双宽 ORW（Meta 2025 OCP）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26480" y="1965960"/>
            <a:ext cx="56692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63640" y="196596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尺寸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196596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约 750 × 1200 × 2400 mm（推算）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26480" y="2377440"/>
            <a:ext cx="566928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237744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冷却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237744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全液冷（冷板 + COLD/HOT 进出水）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26480" y="2788920"/>
            <a:ext cx="56692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63640" y="278892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走线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278892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后部走线 + 顶部黄色 800G 光纤束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26480" y="3200400"/>
            <a:ext cx="566928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63640" y="320040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电源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89520" y="320040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集中供电 + vertical busbar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26480" y="3611880"/>
            <a:ext cx="56692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63640" y="361188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可维护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89520" y="361188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前部面板热拔插 · 计算托盘独立更换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26480" y="4023360"/>
            <a:ext cx="566928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63640" y="402336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整机功耗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89520" y="402336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225–245 kW（液冷强制）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26480" y="4434840"/>
            <a:ext cx="56692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263640" y="4434840"/>
            <a:ext cx="128016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单机架估价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89520" y="4434840"/>
            <a:ext cx="41605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$5.0–5.5M（行业估）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760" y="5532120"/>
            <a:ext cx="11430000" cy="777240"/>
          </a:xfrm>
          <a:prstGeom prst="rect">
            <a:avLst/>
          </a:prstGeom>
          <a:solidFill>
            <a:srgbClr val="FEF6F4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48640" y="5623560"/>
            <a:ext cx="110642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架构师关注点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5943600"/>
            <a:ext cx="110642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OCP ORW 意味着机柜几何与 Meta 同代 — 二手替代与维护件互通；44 OU 高度超过传统 42U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UALoE Scale-up 互联协议栈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Ultra Accelerator Link + Ultra Ethernet = 260 TB/s scale-up 带宽</a:t>
            </a:r>
          </a:p>
        </p:txBody>
      </p:sp>
      <p:pic>
        <p:nvPicPr>
          <p:cNvPr id="6" name="Picture 5" descr="wx-helios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594360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0" y="1097280"/>
            <a:ext cx="52120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UALoE 协议栈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0" y="1554480"/>
            <a:ext cx="52120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583680" y="1554480"/>
            <a:ext cx="1645920" cy="6858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0" y="1554480"/>
            <a:ext cx="164592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L7  应用层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21040" y="1554480"/>
            <a:ext cx="33832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PyTorch / vLLM / Triton / SGL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83680" y="2331720"/>
            <a:ext cx="52120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583680" y="2331720"/>
            <a:ext cx="1645920" cy="6858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0" y="2331720"/>
            <a:ext cx="164592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L4  传输层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1040" y="2331720"/>
            <a:ext cx="33832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Ultra Ethernet（UEC 规范）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83680" y="3108960"/>
            <a:ext cx="52120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583680" y="3108960"/>
            <a:ext cx="1645920" cy="6858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0" y="3108960"/>
            <a:ext cx="164592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L3  链路层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1040" y="3108960"/>
            <a:ext cx="33832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UALink 1.0（基于 PCIe 语义）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83680" y="3886200"/>
            <a:ext cx="52120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583680" y="3886200"/>
            <a:ext cx="1645920" cy="6858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0" y="3886200"/>
            <a:ext cx="164592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Noto Sans CJK SC"/>
                <a:ea typeface="Noto Sans CJK SC"/>
              </a:rPr>
              <a:t>L1  物理层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0" y="3886200"/>
            <a:ext cx="33832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Broadcom Tomahawk 6 · 102.4 Tbps/ASIC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0" y="4937760"/>
            <a:ext cx="52120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1">
                <a:solidFill>
                  <a:srgbClr val="ED1C24"/>
                </a:solidFill>
                <a:latin typeface="Noto Sans CJK SC"/>
                <a:ea typeface="Noto Sans CJK SC"/>
              </a:rPr>
              <a:t>vs NVIDIA NVLink 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0" y="5349240"/>
            <a:ext cx="5212080" cy="10972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NVLink 6 是专有交换 ASIC + NVLink 协议；UALoE 是开放 UALink 1.0 + Ultra Ethernet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AMD 多供应商：Broadcom Tomahawk 6 / Marvell / Nvidia Spectrum（理论上）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总带宽持平（260 TB/s），但 UALoE 在 100+ 联盟成员互通性是关键开放叙事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Pensando 网络栈 · Salina DPU + Vulcano 800G AI NIC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AMD 自研网卡 + DPU — 存储 / 网络 / 安全 offload</a:t>
            </a:r>
          </a:p>
        </p:txBody>
      </p:sp>
      <p:pic>
        <p:nvPicPr>
          <p:cNvPr id="6" name="Picture 5" descr="wx-helios-08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5943600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0" y="1097280"/>
            <a:ext cx="52120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1">
                <a:solidFill>
                  <a:srgbClr val="ED1C24"/>
                </a:solidFill>
                <a:latin typeface="Noto Sans CJK SC"/>
                <a:ea typeface="Noto Sans CJK SC"/>
              </a:rPr>
              <a:t>Vulcano 800G AI NIC（scale-out）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1508760"/>
            <a:ext cx="5212080" cy="18288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3 张 / GPU → 单机架 216 张 NIC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单卡 800 Gb/s → 单机架 2.4 Tbps / GPU 接入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PCIe 6.0 ×16 host interface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支持 UAL / UEC 标准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AMD 自述：scale-out 带宽 +50% / 成本 -33%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0" y="3520440"/>
            <a:ext cx="52120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1">
                <a:solidFill>
                  <a:srgbClr val="ED1C24"/>
                </a:solidFill>
                <a:latin typeface="Noto Sans CJK SC"/>
                <a:ea typeface="Noto Sans CJK SC"/>
              </a:rPr>
              <a:t>Salina DPU（存储 / 网络 / 安全 offload）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3931920"/>
            <a:ext cx="5212080" cy="18288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400 Gb/s 线速 / 单 DPU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100 MPPS 吞吐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加密 offload 400 Gb/s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4 M IOPS（NVMe 存储）</a:t>
            </a:r>
          </a:p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• 替代 BlueField-4 DPU 的 AMD 自研方案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ROCm 7 软件栈 · 开放 AI 推理 / 训练调度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E7EAF0"/>
                </a:solidFill>
                <a:latin typeface="Noto Sans CJK SC"/>
                <a:ea typeface="Noto Sans CJK SC"/>
              </a:rPr>
              <a:t>ROCm.ai 智能体框架 + Gorgon Halo 推理调度器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097280"/>
            <a:ext cx="56692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ROCm 7 分层架构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54480"/>
            <a:ext cx="56692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65760" y="1554480"/>
            <a:ext cx="137160" cy="6858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554480"/>
            <a:ext cx="15544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L4  AI 智能体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1554480"/>
            <a:ext cx="365760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ROCm.ai（agent framework）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2331720"/>
            <a:ext cx="56692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65760" y="2331720"/>
            <a:ext cx="137160" cy="6858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331720"/>
            <a:ext cx="15544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L3  调度器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0" y="2331720"/>
            <a:ext cx="365760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Gorgon Halo（推理调度）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3108960"/>
            <a:ext cx="56692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65760" y="3108960"/>
            <a:ext cx="137160" cy="6858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108960"/>
            <a:ext cx="15544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L2  框架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3108960"/>
            <a:ext cx="365760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PyTorch / Triton / vLLM / SGL / ONNX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3886200"/>
            <a:ext cx="56692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65760" y="3886200"/>
            <a:ext cx="137160" cy="6858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886200"/>
            <a:ext cx="15544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L1  编译栈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0" y="3886200"/>
            <a:ext cx="365760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MIOpen / Composable Kernel / HipBLASLt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4663440"/>
            <a:ext cx="566928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65760" y="4663440"/>
            <a:ext cx="137160" cy="6858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663440"/>
            <a:ext cx="155448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L0  驱动 / HAL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86000" y="4663440"/>
            <a:ext cx="3657600" cy="6858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ROCr Runtime + KFD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1097280"/>
            <a:ext cx="5486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生态兼容性矩阵（架构师关注）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1554480"/>
            <a:ext cx="5486400" cy="384048"/>
          </a:xfrm>
          <a:prstGeom prst="rect">
            <a:avLst/>
          </a:prstGeom>
          <a:solidFill>
            <a:srgbClr val="E7EAF0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09360" y="1554480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1">
                <a:solidFill>
                  <a:srgbClr val="1A1F2A"/>
                </a:solidFill>
                <a:latin typeface="Noto Sans CJK SC"/>
                <a:ea typeface="Noto Sans CJK SC"/>
              </a:rPr>
              <a:t>组件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21040" y="1554480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ROCm 7 状态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07040" y="1554480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风险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309360" y="1938528"/>
            <a:ext cx="5486400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09360" y="1938528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PyTorch upstream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21040" y="1938528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✅ 主线支持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607040" y="1938528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低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09360" y="2322576"/>
            <a:ext cx="548640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309360" y="2322576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vLLM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321040" y="2322576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✅ Day-0 支持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607040" y="2322576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中（CUDA 优化领先）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09360" y="2706624"/>
            <a:ext cx="5486400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309360" y="2706624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Triton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21040" y="2706624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✅ 兼容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607040" y="2706624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低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309360" y="3090672"/>
            <a:ext cx="548640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09360" y="3090672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ONNX Runtime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21040" y="3090672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✅ 兼容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607040" y="3090672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低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309360" y="3474720"/>
            <a:ext cx="5486400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09360" y="3474720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Hugging Face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321040" y="3474720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✅ 主流模型已移植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607040" y="3474720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中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309360" y="3858768"/>
            <a:ext cx="548640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309360" y="3858768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Llama.cpp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21040" y="3858768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✅ 支持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607040" y="3858768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低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309360" y="4242816"/>
            <a:ext cx="5486400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309360" y="4242816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Anthropic SDK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21040" y="4242816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⚠️ 部分兼容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607040" y="4242816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中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309360" y="4626864"/>
            <a:ext cx="548640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09360" y="4626864"/>
            <a:ext cx="201168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NVIDIA Triton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321040" y="4626864"/>
            <a:ext cx="228600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❌ 不兼容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607040" y="4626864"/>
            <a:ext cx="1188720" cy="384048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1">
                <a:solidFill>
                  <a:srgbClr val="D44A3A"/>
                </a:solidFill>
                <a:latin typeface="Noto Sans CJK SC"/>
                <a:ea typeface="Noto Sans CJK SC"/>
              </a:rPr>
              <a:t>高（专有）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65760" y="576072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300" b="1">
                <a:solidFill>
                  <a:srgbClr val="ED1C24"/>
                </a:solidFill>
                <a:latin typeface="Noto Sans CJK SC"/>
                <a:ea typeface="Noto Sans CJK SC"/>
              </a:rPr>
              <a:t>12 个月内最大风险：vLLM 与 CUDA 优化栈的 9 成以上兼容性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65760" y="6126480"/>
            <a:ext cx="11430000" cy="2743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ROCm 7 已兼容主流框架，但 MoE all-to-all 通信效率 / KV cache 命中率需 2026 Q4 实测</a:t>
            </a:r>
          </a:p>
        </p:txBody>
      </p:sp>
      <p:sp>
        <p:nvSpPr>
          <p:cNvPr id="66" name="Rectangle 6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IR / Spec.org / Helios 客户声明 + Semianalysis / TrendForce 工程报道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