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029200"/>
            <a:ext cx="12191695" cy="18288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914400"/>
            <a:ext cx="10058400" cy="5486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Noto Sans CJK SC"/>
                <a:ea typeface="Noto Sans CJK SC"/>
              </a:rPr>
              <a:t>AMD AAI2026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972800" cy="14630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5800" b="1">
                <a:solidFill>
                  <a:srgbClr val="FFFFFF"/>
                </a:solidFill>
                <a:latin typeface="Noto Sans CJK SC"/>
                <a:ea typeface="Noto Sans CJK SC"/>
              </a:rPr>
              <a:t>全栈 AI 基础设施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926080"/>
            <a:ext cx="10972800" cy="7315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2800" b="0">
                <a:solidFill>
                  <a:srgbClr val="E7EAF0"/>
                </a:solidFill>
                <a:latin typeface="Noto Sans CJK SC"/>
                <a:ea typeface="Noto Sans CJK SC"/>
              </a:rPr>
              <a:t>Open AI Must Win — 从芯片到机架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840480"/>
            <a:ext cx="10972800" cy="5486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800" b="0">
                <a:solidFill>
                  <a:srgbClr val="E7EAF0"/>
                </a:solidFill>
                <a:latin typeface="Noto Sans CJK SC"/>
                <a:ea typeface="Noto Sans CJK SC"/>
              </a:rPr>
              <a:t>AMD vs NVIDIA · Helios vs Vera Rubin NVL72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486400"/>
            <a:ext cx="10972800" cy="5486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0">
                <a:solidFill>
                  <a:srgbClr val="E7EAF0"/>
                </a:solidFill>
                <a:latin typeface="Noto Sans CJK SC"/>
                <a:ea typeface="Noto Sans CJK SC"/>
              </a:rPr>
              <a:t>2026-07-24  ·  制作者 Claude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AMD 差异化 vs NVIDIA 壁垒 · 战略对决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本质之争：开放生态 vs 专有锁定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097280"/>
            <a:ext cx="5669280" cy="4572000"/>
          </a:xfrm>
          <a:prstGeom prst="rect">
            <a:avLst/>
          </a:prstGeom>
          <a:solidFill>
            <a:srgbClr val="F7F8FA"/>
          </a:solidFill>
          <a:ln w="2540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5669280" cy="54864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143000"/>
            <a:ext cx="56692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AMD Helios · 差异化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82880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开放互联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182880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UALoE + Ultra Ethernet + UALink 联盟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56032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开放机架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3120" y="256032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OCP ORW（Meta 2025 提交）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29184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HBM 容量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29184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+50% vs Rubin（432 vs 288 GB）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402336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x86 主机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03120" y="402336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256C Venice + PCIe 6 拉 4 GPU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475488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TCO 叙事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75488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tokens/$ +30% AMD 自测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17920" y="1097280"/>
            <a:ext cx="5669280" cy="4572000"/>
          </a:xfrm>
          <a:prstGeom prst="rect">
            <a:avLst/>
          </a:prstGeom>
          <a:solidFill>
            <a:srgbClr val="F7F8FA"/>
          </a:solidFill>
          <a:ln w="2540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217920" y="1097280"/>
            <a:ext cx="5669280" cy="548640"/>
          </a:xfrm>
          <a:prstGeom prst="rect">
            <a:avLst/>
          </a:prstGeom>
          <a:solidFill>
            <a:srgbClr val="76B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17920" y="1143000"/>
            <a:ext cx="56692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NVIDIA Rubin · 壁垒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182880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76B900"/>
                </a:solidFill>
                <a:latin typeface="Noto Sans CJK SC"/>
                <a:ea typeface="Noto Sans CJK SC"/>
              </a:rPr>
              <a:t>CUDA 黏性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55279" y="182880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全球 AI 工程师 + 主流模型库原生支持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256032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76B900"/>
                </a:solidFill>
                <a:latin typeface="Noto Sans CJK SC"/>
                <a:ea typeface="Noto Sans CJK SC"/>
              </a:rPr>
              <a:t>NVLink 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955279" y="256032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每 GPU 22 TB/s，成熟，与 Rubin 同代磨合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329184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76B900"/>
                </a:solidFill>
                <a:latin typeface="Noto Sans CJK SC"/>
                <a:ea typeface="Noto Sans CJK SC"/>
              </a:rPr>
              <a:t>量产节奏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55279" y="329184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Q1 2026 已量产，H2 OEM 大量出货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402336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76B900"/>
                </a:solidFill>
                <a:latin typeface="Noto Sans CJK SC"/>
                <a:ea typeface="Noto Sans CJK SC"/>
              </a:rPr>
              <a:t>软件生态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955279" y="402336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TensorRT + NeMo + NIM 端到端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0" y="4754880"/>
            <a:ext cx="14630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76B900"/>
                </a:solidFill>
                <a:latin typeface="Noto Sans CJK SC"/>
                <a:ea typeface="Noto Sans CJK SC"/>
              </a:rPr>
              <a:t>云厂绑定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55279" y="4754880"/>
            <a:ext cx="384048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CoreWeave / Lambda / Azure 部分 / AWS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65760" y="5852160"/>
            <a:ext cx="11430000" cy="4572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65760" y="5852160"/>
            <a:ext cx="11430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</a:rPr>
              <a:t>谁先达到「开箱即用 9 成以上」谁就赢下下一个 24 个月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采购决策树 · Helios vs Rubin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按负载场景 / 生态依赖 / TCO 敏感度分流</a:t>
            </a:r>
          </a:p>
        </p:txBody>
      </p:sp>
      <p:sp>
        <p:nvSpPr>
          <p:cNvPr id="5" name="Rectangle 4"/>
          <p:cNvSpPr/>
          <p:nvPr/>
        </p:nvSpPr>
        <p:spPr>
          <a:xfrm>
            <a:off x="4937760" y="1097280"/>
            <a:ext cx="2286000" cy="73152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937760" y="1097280"/>
            <a:ext cx="2286000" cy="7315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</a:rPr>
              <a:t>你的 AI 负载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103120"/>
            <a:ext cx="5486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→ 选 Helios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2103120"/>
            <a:ext cx="5486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500" b="1">
                <a:solidFill>
                  <a:srgbClr val="76B900"/>
                </a:solidFill>
                <a:latin typeface="Noto Sans CJK SC"/>
                <a:ea typeface="Noto Sans CJK SC"/>
              </a:rPr>
              <a:t>→ 选 Rubin NVL72</a:t>
            </a:r>
          </a:p>
        </p:txBody>
      </p:sp>
      <p:sp>
        <p:nvSpPr>
          <p:cNvPr id="9" name="Rectangle 8"/>
          <p:cNvSpPr/>
          <p:nvPr/>
        </p:nvSpPr>
        <p:spPr>
          <a:xfrm>
            <a:off x="6080760" y="2194560"/>
            <a:ext cx="12700" cy="3200400"/>
          </a:xfrm>
          <a:prstGeom prst="rect">
            <a:avLst/>
          </a:prstGeom>
          <a:solidFill>
            <a:srgbClr val="5A64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7200" y="2560320"/>
            <a:ext cx="5486400" cy="27432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" y="26974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&gt;200B 参数推理 / 长上下文 / MoE 大 KV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31546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已绑定 x86 生态（VMWare / KVM / 通用 Linux）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36118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希望避开 CUDA 锁定（ROCm / Triton / vLLM）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40690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TCO 敏感，需要 Ultra Ethernet 多供应商交换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45262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已在 Azure / OCI，可走 Helios VM 快速接入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2560320"/>
            <a:ext cx="5486400" cy="2743200"/>
          </a:xfrm>
          <a:prstGeom prst="rect">
            <a:avLst/>
          </a:prstGeom>
          <a:solidFill>
            <a:srgbClr val="F7F8FA"/>
          </a:solidFill>
          <a:ln w="19050">
            <a:solidFill>
              <a:srgbClr val="76B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26974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大规模 MoE / dense 训练（&gt;1T 参数）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1546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已有 CUDA / TensorRT / NeMo 深度优化栈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36118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需要 NVLink 高带宽 + Transformer Engine 稀疏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40690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已签 Azure / AWS / GCP 的 NVIDIA 实例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4526280"/>
            <a:ext cx="51206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对「量产稳定性」敏感于「极致 TCO」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5486400"/>
            <a:ext cx="11430000" cy="73152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548640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Noto Sans CJK SC"/>
                <a:ea typeface="Noto Sans CJK SC"/>
              </a:rPr>
              <a:t>大客户已不押单一供应商 — AI 基础设施进入「双供时代」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585216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OpenAI / Anthropic / Meta 均已签双供协议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风险与待核实 · 5 项关键警示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AMD 自测 / NVIDIA 自测 ≠ 第三方实测结论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114300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65760" y="1188720"/>
            <a:ext cx="914400" cy="86868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188720"/>
            <a:ext cx="91440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CJK SC"/>
                <a:ea typeface="Noto Sans CJK SC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61872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500" b="1">
                <a:solidFill>
                  <a:srgbClr val="1A1F2A"/>
                </a:solidFill>
                <a:latin typeface="Noto Sans CJK SC"/>
                <a:ea typeface="Noto Sans CJK SC"/>
              </a:rPr>
              <a:t>MI455X 真实量产频率 / 良率 / 功耗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645920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5A6478"/>
                </a:solidFill>
                <a:latin typeface="Noto Sans CJK SC"/>
                <a:ea typeface="Noto Sans CJK SC"/>
              </a:rPr>
              <a:t>2nm 量产爬坡曲线待 2026 Q3 末实际出货批次确认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2148840"/>
            <a:ext cx="114300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65760" y="2148840"/>
            <a:ext cx="914400" cy="86868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2148840"/>
            <a:ext cx="91440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CJK SC"/>
                <a:ea typeface="Noto Sans CJK SC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221992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500" b="1">
                <a:solidFill>
                  <a:srgbClr val="1A1F2A"/>
                </a:solidFill>
                <a:latin typeface="Noto Sans CJK SC"/>
                <a:ea typeface="Noto Sans CJK SC"/>
              </a:rPr>
              <a:t>"34× 吞吐 / 30% tokens/$" 数字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2606040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5A6478"/>
                </a:solidFill>
                <a:latin typeface="Noto Sans CJK SC"/>
                <a:ea typeface="Noto Sans CJK SC"/>
              </a:rPr>
              <a:t>AMD 内部测试，未公开完整模型 / batch / 量化配置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3108960"/>
            <a:ext cx="114300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65760" y="3108960"/>
            <a:ext cx="914400" cy="86868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3108960"/>
            <a:ext cx="91440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CJK SC"/>
                <a:ea typeface="Noto Sans CJK SC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3182112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500" b="1">
                <a:solidFill>
                  <a:srgbClr val="1A1F2A"/>
                </a:solidFill>
                <a:latin typeface="Noto Sans CJK SC"/>
                <a:ea typeface="Noto Sans CJK SC"/>
              </a:rPr>
              <a:t>Venice 单核 vs Vera SPEC 2026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3040" y="3566160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5A6478"/>
                </a:solidFill>
                <a:latin typeface="Noto Sans CJK SC"/>
                <a:ea typeface="Noto Sans CJK SC"/>
              </a:rPr>
              <a:t>AMD 称 +20% / NV 称 925 vs 898，互引未给测试条件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" y="4069080"/>
            <a:ext cx="114300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65760" y="4069080"/>
            <a:ext cx="914400" cy="86868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4069080"/>
            <a:ext cx="91440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CJK SC"/>
                <a:ea typeface="Noto Sans CJK SC"/>
              </a:rP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63040" y="4142232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500" b="1">
                <a:solidFill>
                  <a:srgbClr val="1A1F2A"/>
                </a:solidFill>
                <a:latin typeface="Noto Sans CJK SC"/>
                <a:ea typeface="Noto Sans CJK SC"/>
              </a:rPr>
              <a:t>UALoE 多供应商端到端互通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4526280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5A6478"/>
                </a:solidFill>
                <a:latin typeface="Noto Sans CJK SC"/>
                <a:ea typeface="Noto Sans CJK SC"/>
              </a:rPr>
              <a:t>UALink / Ultra Ethernet 联盟实际互通性待 2026 H2 验证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5029200"/>
            <a:ext cx="114300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365760" y="5029200"/>
            <a:ext cx="914400" cy="86868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65760" y="5029200"/>
            <a:ext cx="91440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Noto Sans CJK SC"/>
                <a:ea typeface="Noto Sans CJK SC"/>
              </a:rP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63040" y="5102352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500" b="1">
                <a:solidFill>
                  <a:srgbClr val="1A1F2A"/>
                </a:solidFill>
                <a:latin typeface="Noto Sans CJK SC"/>
                <a:ea typeface="Noto Sans CJK SC"/>
              </a:rPr>
              <a:t>ROCm 7 + Gorgon Halo 生产稳定性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63040" y="5486400"/>
            <a:ext cx="102412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5A6478"/>
                </a:solidFill>
                <a:latin typeface="Noto Sans CJK SC"/>
                <a:ea typeface="Noto Sans CJK SC"/>
              </a:rPr>
              <a:t>MoE all-to-all / KV cache 命中率需 2026 Q4 实测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760" y="5989320"/>
            <a:ext cx="11430000" cy="4572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5760" y="5989320"/>
            <a:ext cx="11430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FFFFFF"/>
                </a:solidFill>
                <a:latin typeface="Noto Sans CJK SC"/>
                <a:ea typeface="Noto Sans CJK SC"/>
              </a:rPr>
              <a:t>数据来源：AMD 官网 / IR + Helios 客户（OpenAI/Anthropic/MS）公开声明 + 半导体行业观察 + Semianalysis / TrendForce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12 /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TL;DR · 三个数字看懂 Helios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AMD 单机架总算力 / 内存 / scale-up 互联带宽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88720"/>
            <a:ext cx="2103120" cy="182880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280160"/>
            <a:ext cx="2103120" cy="8229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4400" b="1">
                <a:solidFill>
                  <a:srgbClr val="ED1C24"/>
                </a:solidFill>
                <a:latin typeface="Noto Sans CJK SC"/>
                <a:ea typeface="Noto Sans CJK SC"/>
              </a:rPr>
              <a:t>2.9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57400"/>
            <a:ext cx="21031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EFLOPS MXFP4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423160"/>
            <a:ext cx="2103120" cy="5029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机架级 FP4 推理</a:t>
            </a:r>
          </a:p>
        </p:txBody>
      </p:sp>
      <p:sp>
        <p:nvSpPr>
          <p:cNvPr id="9" name="Rectangle 8"/>
          <p:cNvSpPr/>
          <p:nvPr/>
        </p:nvSpPr>
        <p:spPr>
          <a:xfrm>
            <a:off x="2834640" y="1188720"/>
            <a:ext cx="2103120" cy="182880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34640" y="1280160"/>
            <a:ext cx="2103120" cy="8229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4400" b="1">
                <a:solidFill>
                  <a:srgbClr val="ED1C24"/>
                </a:solidFill>
                <a:latin typeface="Noto Sans CJK SC"/>
                <a:ea typeface="Noto Sans CJK SC"/>
              </a:rPr>
              <a:t>31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34640" y="2057400"/>
            <a:ext cx="21031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TB HBM4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4640" y="2423160"/>
            <a:ext cx="2103120" cy="5029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比 NV 多 50%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12080" y="1188720"/>
            <a:ext cx="2103120" cy="1828800"/>
          </a:xfrm>
          <a:prstGeom prst="rect">
            <a:avLst/>
          </a:prstGeom>
          <a:solidFill>
            <a:srgbClr val="F7F8FA"/>
          </a:solidFill>
          <a:ln w="9525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212080" y="1280160"/>
            <a:ext cx="2103120" cy="8229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4400" b="1">
                <a:solidFill>
                  <a:srgbClr val="ED1C24"/>
                </a:solidFill>
                <a:latin typeface="Noto Sans CJK SC"/>
                <a:ea typeface="Noto Sans CJK SC"/>
              </a:rPr>
              <a:t>260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12080" y="2057400"/>
            <a:ext cx="21031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TB/s UALoE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12080" y="2423160"/>
            <a:ext cx="2103120" cy="5029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scale-up 互联</a:t>
            </a:r>
          </a:p>
        </p:txBody>
      </p:sp>
      <p:pic>
        <p:nvPicPr>
          <p:cNvPr id="17" name="Picture 16" descr="wx-helios-08.web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188720"/>
            <a:ext cx="4206240" cy="292608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57200" y="3383280"/>
            <a:ext cx="6858000" cy="2743200"/>
          </a:xfrm>
          <a:prstGeom prst="rect">
            <a:avLst/>
          </a:prstGeom>
          <a:solidFill>
            <a:srgbClr val="FEF6F4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" y="3520440"/>
            <a:ext cx="649224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800" b="1">
                <a:solidFill>
                  <a:srgbClr val="1A1F2A"/>
                </a:solidFill>
                <a:latin typeface="Noto Sans CJK SC"/>
                <a:ea typeface="Noto Sans CJK SC"/>
              </a:rPr>
              <a:t>单机架 = 72× MI455X + 18× EPYC Venice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4023360"/>
            <a:ext cx="6492240" cy="20116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• 峰值算力 2.9 EFLOPS MXFP4，机架 HBM 容量 31 TB</a:t>
            </a:r>
          </a:p>
          <a:p>
            <a:pPr algn="l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• UALoE 全互联 scale-up 带宽 260 TB/s</a:t>
            </a:r>
          </a:p>
          <a:p>
            <a:pPr algn="l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• 对标 NVIDIA Rubin NVL72：HBM +50%、FP4 峰值约 -20%</a:t>
            </a:r>
          </a:p>
          <a:p>
            <a:pPr algn="l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• 整机功耗 225–245 kW，单机架估价 $5.0–5.5M（行业估）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AAI2026 大会概览 · 量产节奏已锁定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时间地点 / 主题论点 / 量产时间表 / 首批客户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2286000"/>
            <a:ext cx="2606040" cy="13716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423160"/>
            <a:ext cx="26060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2026-07-22~23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788920"/>
            <a:ext cx="2606040" cy="7772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AAI2026 大会</a:t>
            </a:r>
          </a:p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旧金山 Moscone</a:t>
            </a:r>
          </a:p>
        </p:txBody>
      </p:sp>
      <p:sp>
        <p:nvSpPr>
          <p:cNvPr id="8" name="Rectangle 7"/>
          <p:cNvSpPr/>
          <p:nvPr/>
        </p:nvSpPr>
        <p:spPr>
          <a:xfrm>
            <a:off x="3383280" y="2286000"/>
            <a:ext cx="2606040" cy="13716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383280" y="2423160"/>
            <a:ext cx="26060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2026 Q3 末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83280" y="2788920"/>
            <a:ext cx="2606040" cy="7772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MI455X 首批</a:t>
            </a:r>
          </a:p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出货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26480" y="2286000"/>
            <a:ext cx="2606040" cy="13716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26480" y="2423160"/>
            <a:ext cx="26060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2026 H2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6480" y="2788920"/>
            <a:ext cx="2606040" cy="7772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OpenAI 1 GW</a:t>
            </a:r>
          </a:p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Azure ND MI455X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69680" y="2286000"/>
            <a:ext cx="2606040" cy="137160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69680" y="2423160"/>
            <a:ext cx="260604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2027 H1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69680" y="2788920"/>
            <a:ext cx="2606040" cy="7772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Anthropic</a:t>
            </a:r>
          </a:p>
          <a:p>
            <a:pPr algn="ctr"/>
            <a:r>
              <a:rPr sz="1400" b="0">
                <a:solidFill>
                  <a:srgbClr val="FFFFFF"/>
                </a:solidFill>
                <a:latin typeface="Noto Sans CJK SC"/>
                <a:ea typeface="Noto Sans CJK SC"/>
              </a:rPr>
              <a:t>2 GW 启动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91840" y="2926080"/>
            <a:ext cx="45720" cy="91440"/>
          </a:xfrm>
          <a:prstGeom prst="rect">
            <a:avLst/>
          </a:prstGeom>
          <a:solidFill>
            <a:srgbClr val="5A64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035040" y="2926080"/>
            <a:ext cx="45720" cy="91440"/>
          </a:xfrm>
          <a:prstGeom prst="rect">
            <a:avLst/>
          </a:prstGeom>
          <a:solidFill>
            <a:srgbClr val="5A64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778240" y="2926080"/>
            <a:ext cx="45720" cy="91440"/>
          </a:xfrm>
          <a:prstGeom prst="rect">
            <a:avLst/>
          </a:prstGeom>
          <a:solidFill>
            <a:srgbClr val="5A64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4023360"/>
            <a:ext cx="112471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Lisa Su 主旨核心论点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4434840"/>
            <a:ext cx="11247120" cy="20116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500" b="0">
                <a:solidFill>
                  <a:srgbClr val="1A1F2A"/>
                </a:solidFill>
                <a:latin typeface="Noto Sans CJK SC"/>
                <a:ea typeface="Noto Sans CJK SC"/>
              </a:rPr>
              <a:t>• 从单芯片到机架级交付 — Helios 是 AMD 首个端到端 AI 机柜参考设计</a:t>
            </a:r>
          </a:p>
          <a:p>
            <a:pPr algn="l"/>
            <a:r>
              <a:rPr sz="1500" b="0">
                <a:solidFill>
                  <a:srgbClr val="1A1F2A"/>
                </a:solidFill>
                <a:latin typeface="Noto Sans CJK SC"/>
                <a:ea typeface="Noto Sans CJK SC"/>
              </a:rPr>
              <a:t>• 开放标准叙事：Ultra Ethernet / UALink / OCP ORW / ROCm 7</a:t>
            </a:r>
          </a:p>
          <a:p>
            <a:pPr algn="l"/>
            <a:r>
              <a:rPr sz="1500" b="0">
                <a:solidFill>
                  <a:srgbClr val="1A1F2A"/>
                </a:solidFill>
                <a:latin typeface="Noto Sans CJK SC"/>
                <a:ea typeface="Noto Sans CJK SC"/>
              </a:rPr>
              <a:t>• "Open AI Must Win" — 拉拢 OpenAI / Anthropic / Microsoft / Meta / Oracle 背书</a:t>
            </a:r>
          </a:p>
          <a:p>
            <a:pPr algn="l"/>
            <a:r>
              <a:rPr sz="1500" b="0">
                <a:solidFill>
                  <a:srgbClr val="1A1F2A"/>
                </a:solidFill>
                <a:latin typeface="Noto Sans CJK SC"/>
                <a:ea typeface="Noto Sans CJK SC"/>
              </a:rPr>
              <a:t>• TCO / tokens-per-dollar 优势 = 对 NVIDIA 的核心叙事武器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MI455X · 代际翻倍反击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CDNA 5 / 2nm / HBM4 432GB / 40 PFLOPS MXFP4</a:t>
            </a:r>
          </a:p>
        </p:txBody>
      </p:sp>
      <p:pic>
        <p:nvPicPr>
          <p:cNvPr id="5" name="Picture 4" descr="wx-helios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97280"/>
            <a:ext cx="5029200" cy="3657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52160" y="1188720"/>
            <a:ext cx="585216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89320" y="1280160"/>
            <a:ext cx="137160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架构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06640" y="1280160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CDNA 5（AMD 首个 2 nm GPU）</a:t>
            </a:r>
          </a:p>
        </p:txBody>
      </p:sp>
      <p:sp>
        <p:nvSpPr>
          <p:cNvPr id="9" name="Rectangle 8"/>
          <p:cNvSpPr/>
          <p:nvPr/>
        </p:nvSpPr>
        <p:spPr>
          <a:xfrm>
            <a:off x="5852160" y="1965960"/>
            <a:ext cx="58521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989320" y="2057400"/>
            <a:ext cx="137160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封装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6640" y="2057400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TSMC 2nm XCD + N3P IOD，320 亿晶体管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852160" y="2743200"/>
            <a:ext cx="585216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89320" y="2834640"/>
            <a:ext cx="137160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内存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06640" y="2834640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HBM4 432 GB / 卡，12-Hi 堆叠，23.3 TB/s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52160" y="3520439"/>
            <a:ext cx="58521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89320" y="3611879"/>
            <a:ext cx="137160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算力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406640" y="3611879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40 PFLOPS MXFP4 · 20 PFLOPS MXFP8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52160" y="4297680"/>
            <a:ext cx="5852160" cy="6858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989320" y="4389120"/>
            <a:ext cx="137160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vs MI355X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6640" y="4389120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FP4 +2×  /  HBM +50%  /  带宽 +2.9×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52160" y="5212080"/>
            <a:ext cx="585216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代际提升数据来源：AMD 官方产品页（vs MI355X）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EPYC Venice · 256 核 Zen 6 反击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Zen 6 / 2nm / 1.6 TB/s / vs NVIDIA Vera 88C</a:t>
            </a:r>
          </a:p>
        </p:txBody>
      </p:sp>
      <p:pic>
        <p:nvPicPr>
          <p:cNvPr id="5" name="Picture 4" descr="wx-helios-02.web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97280"/>
            <a:ext cx="5029200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52160" y="1097280"/>
            <a:ext cx="585216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Venice vs Vera（精简）</a:t>
            </a:r>
          </a:p>
        </p:txBody>
      </p:sp>
      <p:sp>
        <p:nvSpPr>
          <p:cNvPr id="7" name="Rectangle 6"/>
          <p:cNvSpPr/>
          <p:nvPr/>
        </p:nvSpPr>
        <p:spPr>
          <a:xfrm>
            <a:off x="5852160" y="1508760"/>
            <a:ext cx="5852160" cy="457200"/>
          </a:xfrm>
          <a:prstGeom prst="rect">
            <a:avLst/>
          </a:prstGeom>
          <a:solidFill>
            <a:srgbClr val="E7EAF0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52160" y="150876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维度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15087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EPYC Venice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509760" y="15087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NVIDIA Vera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52160" y="1965960"/>
            <a:ext cx="585216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852160" y="196596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核心 / 线程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0" y="19659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256C / 512T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509760" y="19659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88C / 176T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852160" y="2423160"/>
            <a:ext cx="58521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852160" y="242316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内存带宽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24231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DDR5 1.6 TB/s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09760" y="24231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LPDDR5X 1.2 TB/s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852160" y="2880360"/>
            <a:ext cx="585216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52160" y="288036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指令集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28803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x86-64 (Zen 6)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509760" y="28803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Armv9.2 (Olympus)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52160" y="3337560"/>
            <a:ext cx="58521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852160" y="333756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单核性能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0" y="33375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AMD 称 +20% (自测)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09760" y="3337560"/>
            <a:ext cx="219456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NV 称 SPEC 925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52160" y="4023360"/>
            <a:ext cx="585216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在通用云 / 容器 / VM 密度场景：Venice 占优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52160" y="4434840"/>
            <a:ext cx="5852160" cy="201168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Venice：通用 x86 主机，拉 4 颗 GPU</a:t>
            </a:r>
          </a:p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Vera：与 Rubin 紧耦合的 NVLink 控制平面</a:t>
            </a:r>
          </a:p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单核延迟 / agent 控制循环 → Vera 占优</a:t>
            </a:r>
          </a:p>
          <a:p>
            <a:pPr algn="l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• AMD 称机架级总吞吐 2.2× vs Vera（互引自测）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52160" y="5212080"/>
            <a:ext cx="585216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* +20% / 2.2× 数据来源：AMD 自测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Helios 整机 · 72 GPU + 18 CPU 机柜级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18 计算托盘 + 6 交换托盘 + Pensando Salina + UALoE 260 TB/s</a:t>
            </a:r>
          </a:p>
        </p:txBody>
      </p:sp>
      <p:pic>
        <p:nvPicPr>
          <p:cNvPr id="5" name="Picture 4" descr="wx-helios-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5852160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92240" y="1097280"/>
            <a:ext cx="521208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600" b="1">
                <a:solidFill>
                  <a:srgbClr val="ED1C24"/>
                </a:solidFill>
                <a:latin typeface="Noto Sans CJK SC"/>
                <a:ea typeface="Noto Sans CJK SC"/>
              </a:rPr>
              <a:t>机柜拓扑（72+18）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92240" y="1600200"/>
            <a:ext cx="8686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2200" b="1">
                <a:solidFill>
                  <a:srgbClr val="ED1C24"/>
                </a:solidFill>
                <a:latin typeface="Noto Sans CJK SC"/>
                <a:ea typeface="Noto Sans CJK SC"/>
              </a:rPr>
              <a:t>18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52360" y="1673352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计算托盘：1× Venice + 4× MI455X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40280"/>
            <a:ext cx="8686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2200" b="1">
                <a:solidFill>
                  <a:srgbClr val="ED1C24"/>
                </a:solidFill>
                <a:latin typeface="Noto Sans CJK SC"/>
                <a:ea typeface="Noto Sans CJK SC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52360" y="2313432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交换托盘：12× Tomahawk 6 ASIC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880360"/>
            <a:ext cx="8686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2200" b="1">
                <a:solidFill>
                  <a:srgbClr val="ED1C24"/>
                </a:solidFill>
                <a:latin typeface="Noto Sans CJK SC"/>
                <a:ea typeface="Noto Sans CJK SC"/>
              </a:rPr>
              <a:t>144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52360" y="2953512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Pensando Vulcano 800G AI NIC（3×/GPU）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3520439"/>
            <a:ext cx="8686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2200" b="1">
                <a:solidFill>
                  <a:srgbClr val="ED1C24"/>
                </a:solidFill>
                <a:latin typeface="Noto Sans CJK SC"/>
                <a:ea typeface="Noto Sans CJK SC"/>
              </a:rPr>
              <a:t>72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52360" y="3593591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Pensando Salina DPU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160520"/>
            <a:ext cx="8686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2200" b="1">
                <a:solidFill>
                  <a:srgbClr val="ED1C24"/>
                </a:solidFill>
                <a:latin typeface="Noto Sans CJK SC"/>
                <a:ea typeface="Noto Sans CJK SC"/>
              </a:rPr>
              <a:t>260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52360" y="4233672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TB/s UALoE scale-up 互联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4800600"/>
            <a:ext cx="8686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2200" b="1">
                <a:solidFill>
                  <a:srgbClr val="ED1C24"/>
                </a:solidFill>
                <a:latin typeface="Noto Sans CJK SC"/>
                <a:ea typeface="Noto Sans CJK SC"/>
              </a:rPr>
              <a:t>225–245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52360" y="4873752"/>
            <a:ext cx="4251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kW 整机功耗（液冷）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软件栈 · ROCm 7 + 全开放标准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UALoE / Ultra Ethernet / OCP ORW / UALink 联盟 100+ 成员</a:t>
            </a:r>
          </a:p>
        </p:txBody>
      </p:sp>
      <p:pic>
        <p:nvPicPr>
          <p:cNvPr id="5" name="Picture 4" descr="wx-helios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6400800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40880" y="1097280"/>
            <a:ext cx="47548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600" b="1">
                <a:solidFill>
                  <a:srgbClr val="ED1C24"/>
                </a:solidFill>
                <a:latin typeface="Noto Sans CJK SC"/>
                <a:ea typeface="Noto Sans CJK SC"/>
              </a:rPr>
              <a:t>AMD 开放栈三层</a:t>
            </a:r>
          </a:p>
        </p:txBody>
      </p:sp>
      <p:sp>
        <p:nvSpPr>
          <p:cNvPr id="7" name="Rectangle 6"/>
          <p:cNvSpPr/>
          <p:nvPr/>
        </p:nvSpPr>
        <p:spPr>
          <a:xfrm>
            <a:off x="7040880" y="1600200"/>
            <a:ext cx="4754880" cy="10972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040880" y="1600200"/>
            <a:ext cx="109728" cy="10972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223760" y="1691640"/>
            <a:ext cx="4572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硬件层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3760" y="2103120"/>
            <a:ext cx="4572000" cy="5486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Ultra Accelerator Link · Ultra Ethernet · OCP ORW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40880" y="2880360"/>
            <a:ext cx="4754880" cy="10972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040880" y="2880360"/>
            <a:ext cx="109728" cy="109728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223760" y="2971800"/>
            <a:ext cx="4572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软件层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23760" y="3383280"/>
            <a:ext cx="4572000" cy="5486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ROCm 7 · ROCm.ai · Gorgon Halo · PyTorch 主线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40880" y="4160520"/>
            <a:ext cx="4754880" cy="109728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7040880" y="4160520"/>
            <a:ext cx="109728" cy="109728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223760" y="4251960"/>
            <a:ext cx="4572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生态层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23760" y="4663440"/>
            <a:ext cx="4572000" cy="5486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vLLM · SGLang · Triton · ONNX · Hugging Face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客户落地 · GW 级订单已签字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OpenAI / Anthropic / Microsoft Azure / Meta / Oracle</a:t>
            </a:r>
          </a:p>
        </p:txBody>
      </p:sp>
      <p:pic>
        <p:nvPicPr>
          <p:cNvPr id="5" name="Picture 4" descr="wx-helios-13.web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97280"/>
            <a:ext cx="6217920" cy="4023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0" y="1097280"/>
            <a:ext cx="493776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600" b="1">
                <a:solidFill>
                  <a:srgbClr val="ED1C24"/>
                </a:solidFill>
                <a:latin typeface="Noto Sans CJK SC"/>
                <a:ea typeface="Noto Sans CJK SC"/>
              </a:rPr>
              <a:t>5 大客户 × 落地时间表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0" y="1600200"/>
            <a:ext cx="4937760" cy="457200"/>
          </a:xfrm>
          <a:prstGeom prst="rect">
            <a:avLst/>
          </a:prstGeom>
          <a:solidFill>
            <a:srgbClr val="E7E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949440" y="160020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客户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0" y="1600200"/>
            <a:ext cx="20116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规模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15600" y="1600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时间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0" y="2057400"/>
            <a:ext cx="493776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49440" y="205740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OpenAI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0" y="2057400"/>
            <a:ext cx="20116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 GW（首阶段）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15600" y="20574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2026 H2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0" y="2514600"/>
            <a:ext cx="49377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949440" y="251460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Anthropic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0" y="2514600"/>
            <a:ext cx="20116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 GW（首阶段 1 GW）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515600" y="25146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2027 H1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0" y="2971800"/>
            <a:ext cx="493776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949440" y="297180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Microsoft Azure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2971800"/>
            <a:ext cx="20116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ND MI455X v7 VM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0" y="29718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2026 H2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0" y="3429000"/>
            <a:ext cx="493776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949440" y="342900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Meta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3920" y="3429000"/>
            <a:ext cx="20116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ORW 共建 + 自用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515600" y="34290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2026 H2+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58000" y="3886200"/>
            <a:ext cx="493776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949440" y="3886200"/>
            <a:ext cx="14630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Oracle Cloud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03920" y="3886200"/>
            <a:ext cx="201168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已签 OCI 部署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515600" y="3886200"/>
            <a:ext cx="11887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2026 H2+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5760" y="534924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Anthropic + AMD 投资 ≤ $50 亿  =  AMD 史上最大单笔 AI 客户投资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5760" y="576072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300" b="0">
                <a:solidFill>
                  <a:srgbClr val="5A6478"/>
                </a:solidFill>
                <a:latin typeface="Noto Sans CJK SC"/>
                <a:ea typeface="Noto Sans CJK SC"/>
              </a:rPr>
              <a:t>绑定意义 &gt; 订单金额本身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600" b="1">
                <a:solidFill>
                  <a:srgbClr val="FFFFFF"/>
                </a:solidFill>
                <a:latin typeface="Noto Sans CJK SC"/>
                <a:ea typeface="Noto Sans CJK SC"/>
              </a:rPr>
              <a:t>AMD vs NVIDIA · 主对比（精简 8 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E7EAF0"/>
                </a:solidFill>
                <a:latin typeface="Noto Sans CJK SC"/>
                <a:ea typeface="Noto Sans CJK SC"/>
              </a:rPr>
              <a:t>完整 25 行见 PDF 报告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188720"/>
            <a:ext cx="11247120" cy="502920"/>
          </a:xfrm>
          <a:prstGeom prst="rect">
            <a:avLst/>
          </a:prstGeom>
          <a:solidFill>
            <a:srgbClr val="E7EA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65760" y="118872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1A1F2A"/>
                </a:solidFill>
                <a:latin typeface="Noto Sans CJK SC"/>
                <a:ea typeface="Noto Sans CJK SC"/>
              </a:rPr>
              <a:t>维度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118872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1A1F2A"/>
                </a:solidFill>
                <a:latin typeface="Noto Sans CJK SC"/>
                <a:ea typeface="Noto Sans CJK SC"/>
              </a:rPr>
              <a:t>AMD Helios / MI455X / Venice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2080" y="118872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1A1F2A"/>
                </a:solidFill>
                <a:latin typeface="Noto Sans CJK SC"/>
                <a:ea typeface="Noto Sans CJK SC"/>
              </a:rPr>
              <a:t>NVIDIA Rubin NVL72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0" y="118872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1A1F2A"/>
                </a:solidFill>
                <a:latin typeface="Noto Sans CJK SC"/>
                <a:ea typeface="Noto Sans CJK SC"/>
              </a:rPr>
              <a:t>备注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1691640"/>
            <a:ext cx="1124712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5760" y="169164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单卡 HBM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20240" y="169164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432 GB HBM4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12080" y="169164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288 GB HBM4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3920" y="169164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AMD +50%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2194560"/>
            <a:ext cx="112471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65760" y="219456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单卡 FP4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20240" y="219456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40 PFLOPS MXFP4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12080" y="219456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~50 PFLOPS NVFP4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3920" y="219456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NV +25%（峰值口径）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" y="2697480"/>
            <a:ext cx="1124712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65760" y="269748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机架 FP4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20240" y="269748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2.9 EFLOPS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12080" y="269748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~3.6 EFLOPS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269748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NV 领先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3200400"/>
            <a:ext cx="112471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5760" y="320040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机架 HBM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920240" y="320040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31 TB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12080" y="320040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20.7 TB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03920" y="320040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AMD +50%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760" y="3703320"/>
            <a:ext cx="1124712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5760" y="370332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Scale-up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20240" y="370332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UALoE 260 TB/s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12080" y="370332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NVLink 6 260 TB/s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03920" y="370332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持平（架构差异）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" y="4206240"/>
            <a:ext cx="112471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65760" y="420624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CPU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20240" y="420624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256C Zen 6 x86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12080" y="420624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88C Olympus Arm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03920" y="420624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AMD +190% 核心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65760" y="4709160"/>
            <a:ext cx="1124712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65760" y="470916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量产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20240" y="470916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Q3 末 / H2 出货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212080" y="470916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Q1 已量产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03920" y="470916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NV 早 1 季度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65760" y="5212080"/>
            <a:ext cx="112471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E7EA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65760" y="521208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tokens/$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920240" y="521208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+30% vs Rubin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12080" y="5212080"/>
            <a:ext cx="329184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NV 称 FP4 领先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503920" y="521208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互引自测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65760" y="576072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500" b="1">
                <a:solidFill>
                  <a:srgbClr val="ED1C24"/>
                </a:solidFill>
                <a:latin typeface="Noto Sans CJK SC"/>
                <a:ea typeface="Noto Sans CJK SC"/>
              </a:rPr>
              <a:t>AMD 用 HBM +50% 换 FP4 -20%：长上下文 / MoE 推理更友好，dense 训练逊一筹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65760" y="6126480"/>
            <a:ext cx="11430000" cy="2743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ct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* tokens/$ 来自 AMD 自测，详见报告脚注</a:t>
            </a:r>
          </a:p>
        </p:txBody>
      </p:sp>
      <p:sp>
        <p:nvSpPr>
          <p:cNvPr id="52" name="Rectangle 5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65760" y="6565392"/>
            <a:ext cx="96012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数据来源：AMD 官网 / IR + 半导体行业观察（19 张实拍）+ Semianalysis / TrendForce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