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-457200"/>
            <a:ext cx="1828800" cy="1828800"/>
          </a:xfrm>
          <a:prstGeom prst="ellipse">
            <a:avLst/>
          </a:prstGeom>
          <a:solidFill>
            <a:srgbClr val="005B96">
              <a:lumMod val="80000"/>
              <a:lumOff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772400" y="4572000"/>
            <a:ext cx="2286000" cy="2286000"/>
          </a:xfrm>
          <a:prstGeom prst="ellipse">
            <a:avLst/>
          </a:prstGeom>
          <a:solidFill>
            <a:srgbClr val="34C36E">
              <a:lumMod val="90000"/>
              <a:lumOff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8229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t>LLM注意力机制演进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0040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34C36E"/>
                </a:solidFill>
              </a:defRPr>
            </a:pPr>
            <a:r>
              <a:t>Q/KV头如何重塑推理效率？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1148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FFFFFF"/>
                </a:solidFill>
              </a:defRPr>
            </a:pPr>
            <a:r>
              <a:t>从MHA到GQA的技术路径与工程启示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94360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AAAAAA"/>
                </a:solidFill>
              </a:defRPr>
            </a:pPr>
            <a:r>
              <a:t>AI工程师 · 算法研究者 · 技术决策者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工程实践与代表模型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8229600" cy="1097280"/>
          </a:xfrm>
          <a:prstGeom prst="roundRect">
            <a:avLst/>
          </a:prstGeom>
          <a:solidFill>
            <a:srgbClr val="9B59B6">
              <a:lumMod val="15000"/>
              <a:lumOff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234440"/>
            <a:ext cx="7863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9B59B6"/>
                </a:solidFill>
              </a:defRPr>
            </a:pPr>
            <a:r>
              <a:t>🔧 技术落地：现代高效推理基石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645920"/>
            <a:ext cx="7863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C3E50"/>
                </a:solidFill>
              </a:defRPr>
            </a:pPr>
            <a:r>
              <a:t>GQA + Page Attention（显存分页管理）= 显著降低显存占用 + 提升推理吞吐量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37744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2C3E50"/>
                </a:solidFill>
              </a:defRPr>
            </a:pPr>
            <a:r>
              <a:t>🏆 采用GQA的代表模型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834640"/>
            <a:ext cx="1554480" cy="1463040"/>
          </a:xfrm>
          <a:prstGeom prst="roundRect">
            <a:avLst/>
          </a:prstGeom>
          <a:solidFill>
            <a:srgbClr val="FFFFFF"/>
          </a:solidFill>
          <a:ln>
            <a:solidFill>
              <a:srgbClr val="005B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971800"/>
            <a:ext cx="1371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005B96"/>
                </a:solidFill>
              </a:defRPr>
            </a:pPr>
            <a:r>
              <a:t>Llama-2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383280"/>
            <a:ext cx="1371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4A4A4A"/>
                </a:solidFill>
              </a:defRPr>
            </a:pPr>
            <a:r>
              <a:t>70B: 64Q/8KV</a:t>
            </a:r>
            <a:br/>
            <a:r>
              <a:t>8B: 32Q/8KV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194560" y="2834640"/>
            <a:ext cx="1554480" cy="1463040"/>
          </a:xfrm>
          <a:prstGeom prst="roundRect">
            <a:avLst/>
          </a:prstGeom>
          <a:solidFill>
            <a:srgbClr val="FFFFFF"/>
          </a:solidFill>
          <a:ln>
            <a:solidFill>
              <a:srgbClr val="005B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286000" y="2971800"/>
            <a:ext cx="1371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005B96"/>
                </a:solidFill>
              </a:defRPr>
            </a:pPr>
            <a:r>
              <a:t>Llama-3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0" y="3383280"/>
            <a:ext cx="1371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4A4A4A"/>
                </a:solidFill>
              </a:defRPr>
            </a:pPr>
            <a:r>
              <a:t>全面采用GQA</a:t>
            </a:r>
            <a:br/>
            <a:r>
              <a:t>效率大幅提升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931920" y="2834640"/>
            <a:ext cx="1554480" cy="1463040"/>
          </a:xfrm>
          <a:prstGeom prst="roundRect">
            <a:avLst/>
          </a:prstGeom>
          <a:solidFill>
            <a:srgbClr val="FFFFFF"/>
          </a:solidFill>
          <a:ln>
            <a:solidFill>
              <a:srgbClr val="FF6B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023360" y="2971800"/>
            <a:ext cx="1371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FF6B6B"/>
                </a:solidFill>
              </a:defRPr>
            </a:pPr>
            <a:r>
              <a:t>Mistral-7B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23360" y="3383280"/>
            <a:ext cx="1371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4A4A4A"/>
                </a:solidFill>
              </a:defRPr>
            </a:pPr>
            <a:r>
              <a:t>4Q/32KV</a:t>
            </a:r>
            <a:br/>
            <a:r>
              <a:t>业界标杆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79" y="2834640"/>
            <a:ext cx="1554480" cy="1463040"/>
          </a:xfrm>
          <a:prstGeom prst="roundRect">
            <a:avLst/>
          </a:prstGeom>
          <a:solidFill>
            <a:srgbClr val="FFFFFF"/>
          </a:solidFill>
          <a:ln>
            <a:solidFill>
              <a:srgbClr val="42A5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760719" y="2971800"/>
            <a:ext cx="1371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42A5F5"/>
                </a:solidFill>
              </a:defRPr>
            </a:pPr>
            <a:r>
              <a:t>Gemma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60719" y="3383280"/>
            <a:ext cx="1371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4A4A4A"/>
                </a:solidFill>
              </a:defRPr>
            </a:pPr>
            <a:r>
              <a:t>Google开源</a:t>
            </a:r>
            <a:br/>
            <a:r>
              <a:t>轻量高效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406640" y="2834640"/>
            <a:ext cx="1554480" cy="1463040"/>
          </a:xfrm>
          <a:prstGeom prst="roundRect">
            <a:avLst/>
          </a:prstGeom>
          <a:solidFill>
            <a:srgbClr val="FFFFFF"/>
          </a:solidFill>
          <a:ln>
            <a:solidFill>
              <a:srgbClr val="66BB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98080" y="2971800"/>
            <a:ext cx="1371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66BB6A"/>
                </a:solidFill>
              </a:defRPr>
            </a:pPr>
            <a:r>
              <a:t>Yi系列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98080" y="3383280"/>
            <a:ext cx="1371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4A4A4A"/>
                </a:solidFill>
              </a:defRPr>
            </a:pPr>
            <a:r>
              <a:t>零一万物</a:t>
            </a:r>
            <a:br/>
            <a:r>
              <a:t>优化变体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" y="4480560"/>
            <a:ext cx="8229600" cy="1188720"/>
          </a:xfrm>
          <a:prstGeom prst="roundRect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663440"/>
            <a:ext cx="7863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FFFFFF"/>
                </a:solidFill>
              </a:defRPr>
            </a:pPr>
            <a:r>
              <a:t>📈 行业趋势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5029200"/>
            <a:ext cx="7863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FFFFFF"/>
                </a:solidFill>
              </a:defRPr>
            </a:pPr>
            <a:r>
              <a:t>从实验到标配：GQA已成为开源大模型效率优化的首选方案</a:t>
            </a:r>
          </a:p>
          <a:p>
            <a:pPr>
              <a:defRPr sz="1200">
                <a:solidFill>
                  <a:srgbClr val="DDDDDD"/>
                </a:solidFill>
              </a:defRPr>
            </a:pPr>
            <a:r>
              <a:t>2024-2025年新发布的主流模型几乎全部采用GQA或类似分组共享机制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总结与启示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2C3E50"/>
                </a:solidFill>
              </a:defRPr>
            </a:pPr>
            <a:r>
              <a:t>🎯 核心结论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554480"/>
            <a:ext cx="265176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005B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69164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05B96"/>
                </a:solidFill>
              </a:defRPr>
            </a:pPr>
            <a:r>
              <a:t>MHA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03120"/>
            <a:ext cx="24688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4A4A4A"/>
                </a:solidFill>
              </a:defRPr>
            </a:pPr>
            <a:r>
              <a:t>学术最优解，工程受限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68880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005B96"/>
                </a:solidFill>
              </a:defRPr>
            </a:pPr>
            <a:r>
              <a:t>表达能力★★★★★</a:t>
            </a:r>
            <a:br/>
            <a:r>
              <a:t>速度★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063240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4A4A4A"/>
                </a:solidFill>
              </a:defRPr>
            </a:pPr>
            <a:r>
              <a:t>适合追求精度的研究场景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554480"/>
            <a:ext cx="265176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74720" y="169164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39C12"/>
                </a:solidFill>
              </a:defRPr>
            </a:pPr>
            <a:r>
              <a:t>MQA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103120"/>
            <a:ext cx="24688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4A4A4A"/>
                </a:solidFill>
              </a:defRPr>
            </a:pPr>
            <a:r>
              <a:t>工程最优解，质量妥协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74720" y="2468880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39C12"/>
                </a:solidFill>
              </a:defRPr>
            </a:pPr>
            <a:r>
              <a:t>表达能力★★</a:t>
            </a:r>
            <a:br/>
            <a:r>
              <a:t>速度★★★★★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4720" y="3063240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4A4A4A"/>
                </a:solidFill>
              </a:defRPr>
            </a:pPr>
            <a:r>
              <a:t>适合极端追求速度的场景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09360" y="1554480"/>
            <a:ext cx="265176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34C3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9164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34C36E"/>
                </a:solidFill>
              </a:defRPr>
            </a:pPr>
            <a:r>
              <a:t>GQA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103120"/>
            <a:ext cx="24688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4A4A4A"/>
                </a:solidFill>
              </a:defRPr>
            </a:pPr>
            <a:r>
              <a:t>平衡最优解（事实标准）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2468880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34C36E"/>
                </a:solidFill>
              </a:defRPr>
            </a:pPr>
            <a:r>
              <a:t>表达能力★★★★</a:t>
            </a:r>
            <a:br/>
            <a:r>
              <a:t>速度★★★★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3063240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4A4A4A"/>
                </a:solidFill>
              </a:defRPr>
            </a:pPr>
            <a:r>
              <a:t>工业界主流选择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3749039"/>
            <a:ext cx="8229600" cy="1005840"/>
          </a:xfrm>
          <a:prstGeom prst="roundRect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3886200"/>
            <a:ext cx="7863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9B59B6"/>
                </a:solidFill>
              </a:defRPr>
            </a:pPr>
            <a:r>
              <a:t>🤔 延伸思考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4251960"/>
            <a:ext cx="7863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C3E50"/>
                </a:solidFill>
              </a:defRPr>
            </a:pPr>
            <a:r>
              <a:t>未来是否会出现动态GQA——根据输入复杂度按需调整分组数？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" y="4937760"/>
            <a:ext cx="8229600" cy="731520"/>
          </a:xfrm>
          <a:prstGeom prst="round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5074920"/>
            <a:ext cx="78638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i="1">
                <a:solidFill>
                  <a:srgbClr val="FFFFFF"/>
                </a:solidFill>
              </a:defRPr>
            </a:pPr>
            <a:r>
              <a:t>「最好的架构是在效率与质量之间找到动态平衡点」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注意力机制基础回顾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188720"/>
            <a:ext cx="7315200" cy="914400"/>
          </a:xfrm>
          <a:prstGeom prst="roundRect">
            <a:avLst/>
          </a:prstGeom>
          <a:solidFill>
            <a:srgbClr val="F5F5F5"/>
          </a:solidFill>
          <a:ln>
            <a:solidFill>
              <a:srgbClr val="005B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371600"/>
            <a:ext cx="69494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2C3E50"/>
                </a:solidFill>
              </a:defRPr>
            </a:pPr>
            <a:r>
              <a:t>Attention(Q,K,V) = softmax(QKᵀ / √dₖ) × V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2377440"/>
            <a:ext cx="265176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005B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560320"/>
            <a:ext cx="2468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5B96"/>
                </a:solidFill>
              </a:defRPr>
            </a:pPr>
            <a:r>
              <a:t>🔍 Q (Query)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97180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34C36E"/>
                </a:solidFill>
              </a:defRPr>
            </a:pPr>
            <a:r>
              <a:t>当前生成词的探针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383280"/>
            <a:ext cx="24688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4A4A4A"/>
                </a:solidFill>
              </a:defRPr>
            </a:pPr>
            <a:r>
              <a:t>Query头负责寻找相关信息，类似搜索引擎的查询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2377440"/>
            <a:ext cx="265176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005B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74720" y="2560320"/>
            <a:ext cx="2468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5B96"/>
                </a:solidFill>
              </a:defRPr>
            </a:pPr>
            <a:r>
              <a:t>📚 K (Key)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7180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34C36E"/>
                </a:solidFill>
              </a:defRPr>
            </a:pPr>
            <a:r>
              <a:t>上下文索引目录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74720" y="3383280"/>
            <a:ext cx="24688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4A4A4A"/>
                </a:solidFill>
              </a:defRPr>
            </a:pPr>
            <a:r>
              <a:t>Key提供匹配索引，帮助定位相关内容位置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09360" y="2377440"/>
            <a:ext cx="265176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005B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2560320"/>
            <a:ext cx="2468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5B96"/>
                </a:solidFill>
              </a:defRPr>
            </a:pPr>
            <a:r>
              <a:t>📖 V (Value)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97180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34C36E"/>
                </a:solidFill>
              </a:defRPr>
            </a:pPr>
            <a:r>
              <a:t>具体内容载体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3383280"/>
            <a:ext cx="24688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4A4A4A"/>
                </a:solidFill>
              </a:defRPr>
            </a:pPr>
            <a:r>
              <a:t>Value存储实际内容，输出最终加权结果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7200" y="4572000"/>
            <a:ext cx="8229600" cy="1097280"/>
          </a:xfrm>
          <a:prstGeom prst="roundRect">
            <a:avLst/>
          </a:prstGeom>
          <a:solidFill>
            <a:srgbClr val="005B96">
              <a:lumMod val="15000"/>
              <a:lumOff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4709160"/>
            <a:ext cx="7863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005B96"/>
                </a:solidFill>
              </a:defRPr>
            </a:pPr>
            <a:r>
              <a:t>💡 多头注意力 (Multi-Head Attention) 的本质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5074920"/>
            <a:ext cx="7863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>
                <a:solidFill>
                  <a:srgbClr val="2C3E50"/>
                </a:solidFill>
              </a:defRPr>
            </a:pPr>
            <a:r>
              <a:t>并行子空间特征提取：每个注意力头关注不同的语义子空间，通过整合多个头的输出获得更丰富的表示能力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性能瓶颈与优化方向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3931920" cy="2560320"/>
          </a:xfrm>
          <a:prstGeom prst="roundRect">
            <a:avLst/>
          </a:prstGeom>
          <a:solidFill>
            <a:srgbClr val="E74C3C">
              <a:lumMod val="15000"/>
              <a:lumOff val="85000"/>
            </a:srgbClr>
          </a:solidFill>
          <a:ln>
            <a:solidFill>
              <a:srgbClr val="E74C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71600"/>
            <a:ext cx="35661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E74C3C"/>
                </a:solidFill>
              </a:defRPr>
            </a:pPr>
            <a:r>
              <a:t>⚠️ 显存带宽瓶颈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828800"/>
            <a:ext cx="35661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600" b="1">
                <a:solidFill>
                  <a:srgbClr val="E74C3C"/>
                </a:solidFill>
              </a:defRPr>
            </a:pPr>
            <a:r>
              <a:t>&gt;60%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743200"/>
            <a:ext cx="35661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C3E50"/>
                </a:solidFill>
              </a:defRPr>
            </a:pPr>
            <a:r>
              <a:t>推理时显存带宽占用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188720"/>
            <a:ext cx="3931920" cy="2560320"/>
          </a:xfrm>
          <a:prstGeom prst="roundRect">
            <a:avLst/>
          </a:prstGeom>
          <a:solidFill>
            <a:srgbClr val="34C36E">
              <a:lumMod val="15000"/>
              <a:lumOff val="85000"/>
            </a:srgbClr>
          </a:solidFill>
          <a:ln>
            <a:solidFill>
              <a:srgbClr val="34C3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37760" y="1371600"/>
            <a:ext cx="35661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34C36E"/>
                </a:solidFill>
              </a:defRPr>
            </a:pPr>
            <a:r>
              <a:t>✅ 计算效率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37760" y="1828800"/>
            <a:ext cx="35661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600" b="1">
                <a:solidFill>
                  <a:srgbClr val="34C36E"/>
                </a:solidFill>
              </a:defRPr>
            </a:pPr>
            <a:r>
              <a:t>&lt;30%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7760" y="2743200"/>
            <a:ext cx="35661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C3E50"/>
                </a:solidFill>
              </a:defRPr>
            </a:pPr>
            <a:r>
              <a:t>计算耗时占比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3931920"/>
            <a:ext cx="8229600" cy="1645920"/>
          </a:xfrm>
          <a:prstGeom prst="round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4114800"/>
            <a:ext cx="7863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34C36E"/>
                </a:solidFill>
              </a:defRPr>
            </a:pPr>
            <a:r>
              <a:t>🎯 优化核心策略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4526280"/>
            <a:ext cx="7863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FFFFFF"/>
                </a:solidFill>
              </a:defRPr>
            </a:pPr>
            <a:r>
              <a:t>• 减少KV Cache读取量 → 解决显存带宽瓶颈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846320"/>
            <a:ext cx="7863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FFFFFF"/>
                </a:solidFill>
              </a:defRPr>
            </a:pPr>
            <a:r>
              <a:t>• 降低KV头数量 (N_kv) → 减少每层需要缓存的key/value数量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5166360"/>
            <a:ext cx="7863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FFFFFF"/>
                </a:solidFill>
              </a:defRPr>
            </a:pPr>
            <a:r>
              <a:t>• 核心洞察：带宽优化 &gt; 计算优化（实测收益更显著）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三大架构对比框架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188720"/>
          <a:ext cx="8229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2194560"/>
                <a:gridCol w="2194560"/>
                <a:gridCol w="2194560"/>
              </a:tblGrid>
              <a:tr h="457200">
                <a:tc>
                  <a:txBody>
                    <a:bodyPr/>
                    <a:lstStyle/>
                    <a:p>
                      <a:pPr algn="ctr">
                        <a:defRPr b="1" sz="1400">
                          <a:solidFill>
                            <a:srgbClr val="FFFFFF"/>
                          </a:solidFill>
                        </a:defRPr>
                      </a:pPr>
                      <a:r>
                        <a:t>特性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400">
                          <a:solidFill>
                            <a:srgbClr val="FFFFFF"/>
                          </a:solidFill>
                        </a:defRPr>
                      </a:pPr>
                      <a:r>
                        <a:t>MHA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400">
                          <a:solidFill>
                            <a:srgbClr val="FFFFFF"/>
                          </a:solidFill>
                        </a:defRPr>
                      </a:pPr>
                      <a:r>
                        <a:t>MQA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400">
                          <a:solidFill>
                            <a:srgbClr val="FFFFFF"/>
                          </a:solidFill>
                        </a:defRPr>
                      </a:pPr>
                      <a:r>
                        <a:t>GQA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全称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Multi-Head</a:t>
                      </a:r>
                    </a:p>
                    <a:p>
                      <a:r>
                        <a:t>Attention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Multi-Query</a:t>
                      </a:r>
                    </a:p>
                    <a:p>
                      <a:r>
                        <a:t>Attention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34C36E"/>
                          </a:solidFill>
                        </a:defRPr>
                      </a:pPr>
                      <a:r>
                        <a:t>Grouped-Query</a:t>
                      </a:r>
                    </a:p>
                    <a:p>
                      <a:r>
                        <a:t>Attention</a:t>
                      </a:r>
                    </a:p>
                  </a:txBody>
                  <a:tcPr>
                    <a:solidFill>
                      <a:srgbClr val="D5F5E3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Q头数量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N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N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34C36E"/>
                          </a:solidFill>
                        </a:defRPr>
                      </a:pPr>
                      <a:r>
                        <a:t>N</a:t>
                      </a:r>
                    </a:p>
                  </a:txBody>
                  <a:tcPr>
                    <a:solidFill>
                      <a:srgbClr val="D5F5E3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KV头数量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34C36E"/>
                          </a:solidFill>
                        </a:defRPr>
                      </a:pPr>
                      <a:r>
                        <a:t>G (G &lt; N)</a:t>
                      </a:r>
                    </a:p>
                  </a:txBody>
                  <a:tcPr>
                    <a:solidFill>
                      <a:srgbClr val="D5F5E3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KV Cache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N份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1份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34C36E"/>
                          </a:solidFill>
                        </a:defRPr>
                      </a:pPr>
                      <a:r>
                        <a:t>G份</a:t>
                      </a:r>
                    </a:p>
                  </a:txBody>
                  <a:tcPr>
                    <a:solidFill>
                      <a:srgbClr val="D5F5E3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速度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慢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最快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34C36E"/>
                          </a:solidFill>
                        </a:defRPr>
                      </a:pPr>
                      <a:r>
                        <a:t>接近MQA</a:t>
                      </a:r>
                    </a:p>
                  </a:txBody>
                  <a:tcPr>
                    <a:solidFill>
                      <a:srgbClr val="D5F5E3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质量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最高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较低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34C36E"/>
                          </a:solidFill>
                        </a:defRPr>
                      </a:pPr>
                      <a:r>
                        <a:t>接近MHA</a:t>
                      </a:r>
                    </a:p>
                  </a:txBody>
                  <a:tcPr>
                    <a:solidFill>
                      <a:srgbClr val="D5F5E3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457200" y="4663440"/>
            <a:ext cx="8229600" cy="1005840"/>
          </a:xfrm>
          <a:prstGeom prst="roundRect">
            <a:avLst/>
          </a:prstGeom>
          <a:solidFill>
            <a:srgbClr val="9B59B6">
              <a:lumMod val="15000"/>
              <a:lumOff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4846320"/>
            <a:ext cx="7863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9B59B6"/>
                </a:solidFill>
              </a:defRPr>
            </a:pPr>
            <a:r>
              <a:t>💡 核心洞察</a:t>
            </a:r>
          </a:p>
          <a:p>
            <a:pPr>
              <a:defRPr sz="1400">
                <a:solidFill>
                  <a:srgbClr val="2C3E50"/>
                </a:solidFill>
              </a:defRPr>
            </a:pPr>
            <a:r>
              <a:t>从「全冗余」到「共享」，再到「分组共享」——本质是精度与效率的动态平衡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MHA：标准多头注意力 (Multi-Head Attention)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8229600" cy="731520"/>
          </a:xfrm>
          <a:prstGeom prst="roundRect">
            <a:avLst/>
          </a:prstGeom>
          <a:solidFill>
            <a:srgbClr val="F5F5F5"/>
          </a:solidFill>
          <a:ln>
            <a:solidFill>
              <a:srgbClr val="005B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234440"/>
            <a:ext cx="78638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005B96"/>
                </a:solidFill>
              </a:defRPr>
            </a:pPr>
            <a:r>
              <a:t>核心关系：N_q = N_kv    例：Llama-1 7B → 32Q = 32KV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011680"/>
            <a:ext cx="1828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2C3E50"/>
                </a:solidFill>
              </a:defRPr>
            </a:pPr>
            <a:r>
              <a:t>Q头 (Query)</a:t>
            </a:r>
          </a:p>
        </p:txBody>
      </p:sp>
      <p:sp>
        <p:nvSpPr>
          <p:cNvPr id="7" name="Oval 6"/>
          <p:cNvSpPr/>
          <p:nvPr/>
        </p:nvSpPr>
        <p:spPr>
          <a:xfrm>
            <a:off x="457200" y="2377440"/>
            <a:ext cx="365760" cy="365760"/>
          </a:xfrm>
          <a:prstGeom prst="ellipse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Q1</a:t>
            </a:r>
          </a:p>
        </p:txBody>
      </p:sp>
      <p:sp>
        <p:nvSpPr>
          <p:cNvPr id="9" name="Oval 8"/>
          <p:cNvSpPr/>
          <p:nvPr/>
        </p:nvSpPr>
        <p:spPr>
          <a:xfrm>
            <a:off x="914400" y="2377440"/>
            <a:ext cx="365760" cy="36576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Q2</a:t>
            </a:r>
          </a:p>
        </p:txBody>
      </p:sp>
      <p:sp>
        <p:nvSpPr>
          <p:cNvPr id="11" name="Oval 10"/>
          <p:cNvSpPr/>
          <p:nvPr/>
        </p:nvSpPr>
        <p:spPr>
          <a:xfrm>
            <a:off x="1371600" y="2377440"/>
            <a:ext cx="365760" cy="365760"/>
          </a:xfrm>
          <a:prstGeom prst="ellipse">
            <a:avLst/>
          </a:prstGeom>
          <a:solidFill>
            <a:srgbClr val="349C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3716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Q3</a:t>
            </a:r>
          </a:p>
        </p:txBody>
      </p:sp>
      <p:sp>
        <p:nvSpPr>
          <p:cNvPr id="13" name="Oval 12"/>
          <p:cNvSpPr/>
          <p:nvPr/>
        </p:nvSpPr>
        <p:spPr>
          <a:xfrm>
            <a:off x="1828800" y="2377440"/>
            <a:ext cx="365760" cy="365760"/>
          </a:xfrm>
          <a:prstGeom prst="ellipse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8288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Q4</a:t>
            </a:r>
          </a:p>
        </p:txBody>
      </p:sp>
      <p:sp>
        <p:nvSpPr>
          <p:cNvPr id="15" name="Oval 14"/>
          <p:cNvSpPr/>
          <p:nvPr/>
        </p:nvSpPr>
        <p:spPr>
          <a:xfrm>
            <a:off x="2286000" y="2377440"/>
            <a:ext cx="365760" cy="365760"/>
          </a:xfrm>
          <a:prstGeom prst="ellipse">
            <a:avLst/>
          </a:prstGeom>
          <a:solidFill>
            <a:srgbClr val="F39C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860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Q5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46888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4A4A4A"/>
                </a:solidFill>
              </a:defRPr>
            </a:pPr>
            <a:r>
              <a:t>...</a:t>
            </a:r>
            <a:br/>
            <a:r>
              <a:t>×32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0" y="2560320"/>
            <a:ext cx="1371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005B96"/>
                </a:solidFill>
              </a:defRPr>
            </a:pPr>
            <a:r>
              <a:t>→ → →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0" y="2011680"/>
            <a:ext cx="1828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2C3E50"/>
                </a:solidFill>
              </a:defRPr>
            </a:pPr>
            <a:r>
              <a:t>K/V头 (Key/Value)</a:t>
            </a:r>
          </a:p>
        </p:txBody>
      </p:sp>
      <p:sp>
        <p:nvSpPr>
          <p:cNvPr id="20" name="Oval 19"/>
          <p:cNvSpPr/>
          <p:nvPr/>
        </p:nvSpPr>
        <p:spPr>
          <a:xfrm>
            <a:off x="4572000" y="2377440"/>
            <a:ext cx="365760" cy="365760"/>
          </a:xfrm>
          <a:prstGeom prst="ellipse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K/V1</a:t>
            </a:r>
          </a:p>
        </p:txBody>
      </p:sp>
      <p:sp>
        <p:nvSpPr>
          <p:cNvPr id="22" name="Oval 21"/>
          <p:cNvSpPr/>
          <p:nvPr/>
        </p:nvSpPr>
        <p:spPr>
          <a:xfrm>
            <a:off x="5029200" y="2377440"/>
            <a:ext cx="365760" cy="36576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0292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K/V2</a:t>
            </a:r>
          </a:p>
        </p:txBody>
      </p:sp>
      <p:sp>
        <p:nvSpPr>
          <p:cNvPr id="24" name="Oval 23"/>
          <p:cNvSpPr/>
          <p:nvPr/>
        </p:nvSpPr>
        <p:spPr>
          <a:xfrm>
            <a:off x="5486400" y="2377440"/>
            <a:ext cx="365760" cy="365760"/>
          </a:xfrm>
          <a:prstGeom prst="ellipse">
            <a:avLst/>
          </a:prstGeom>
          <a:solidFill>
            <a:srgbClr val="349C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4864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K/V3</a:t>
            </a:r>
          </a:p>
        </p:txBody>
      </p:sp>
      <p:sp>
        <p:nvSpPr>
          <p:cNvPr id="26" name="Oval 25"/>
          <p:cNvSpPr/>
          <p:nvPr/>
        </p:nvSpPr>
        <p:spPr>
          <a:xfrm>
            <a:off x="5943600" y="2377440"/>
            <a:ext cx="365760" cy="365760"/>
          </a:xfrm>
          <a:prstGeom prst="ellipse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436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K/V4</a:t>
            </a:r>
          </a:p>
        </p:txBody>
      </p:sp>
      <p:sp>
        <p:nvSpPr>
          <p:cNvPr id="28" name="Oval 27"/>
          <p:cNvSpPr/>
          <p:nvPr/>
        </p:nvSpPr>
        <p:spPr>
          <a:xfrm>
            <a:off x="6400800" y="2377440"/>
            <a:ext cx="365760" cy="365760"/>
          </a:xfrm>
          <a:prstGeom prst="ellipse">
            <a:avLst/>
          </a:prstGeom>
          <a:solidFill>
            <a:srgbClr val="F39C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K/V5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58000" y="246888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4A4A4A"/>
                </a:solidFill>
              </a:defRPr>
            </a:pPr>
            <a:r>
              <a:t>...</a:t>
            </a:r>
            <a:br/>
            <a:r>
              <a:t>×32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498079" y="2011680"/>
            <a:ext cx="1371600" cy="1097280"/>
          </a:xfrm>
          <a:prstGeom prst="roundRect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498079" y="2194560"/>
            <a:ext cx="1371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t>💾 显存</a:t>
            </a:r>
            <a:br/>
            <a:r>
              <a:t>32份KV Cache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57200" y="3474720"/>
            <a:ext cx="822960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4A4A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40080" y="3657600"/>
            <a:ext cx="3657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34C36E"/>
                </a:solidFill>
              </a:defRPr>
            </a:pPr>
            <a:r>
              <a:t>✅ 表达能力最强：每个Q头独立关注不同子空间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0080" y="4023360"/>
            <a:ext cx="3657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74C3C"/>
                </a:solidFill>
              </a:defRPr>
            </a:pPr>
            <a:r>
              <a:t>❌ 带宽压力大：32份KV Cache读取，显存带宽瓶颈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57200" y="4572000"/>
            <a:ext cx="8229600" cy="1097280"/>
          </a:xfrm>
          <a:prstGeom prst="round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40080" y="475488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>
                <a:solidFill>
                  <a:srgbClr val="FFFFFF"/>
                </a:solidFill>
              </a:defRPr>
            </a:pPr>
            <a:r>
              <a:t>🔍 工作原理：32个独立Q头各自查找对应的32组K/V，生成token时需并行读取32份KV Cache</a:t>
            </a:r>
          </a:p>
          <a:p>
            <a:pPr>
              <a:defRPr sz="1200">
                <a:solidFill>
                  <a:srgbClr val="CCCCCC"/>
                </a:solidFill>
              </a:defRPr>
            </a:pPr>
            <a:r>
              <a:t>→ 适合学术研究的高精度场景，不适合工程部署的效率要求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F39C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MQA：多查询注意力 (Multi-Query Attention)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8229600" cy="731520"/>
          </a:xfrm>
          <a:prstGeom prst="roundRect">
            <a:avLst/>
          </a:prstGeom>
          <a:solidFill>
            <a:srgbClr val="F5F5F5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234440"/>
            <a:ext cx="78638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F39C12"/>
                </a:solidFill>
              </a:defRPr>
            </a:pPr>
            <a:r>
              <a:t>核心关系：N_kv = 1    所有Q共享1组K/V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011680"/>
            <a:ext cx="1828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2C3E50"/>
                </a:solidFill>
              </a:defRPr>
            </a:pPr>
            <a:r>
              <a:t>Q头 (Query)</a:t>
            </a:r>
          </a:p>
        </p:txBody>
      </p:sp>
      <p:sp>
        <p:nvSpPr>
          <p:cNvPr id="7" name="Oval 6"/>
          <p:cNvSpPr/>
          <p:nvPr/>
        </p:nvSpPr>
        <p:spPr>
          <a:xfrm>
            <a:off x="457200" y="2377440"/>
            <a:ext cx="365760" cy="365760"/>
          </a:xfrm>
          <a:prstGeom prst="ellipse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Q1</a:t>
            </a:r>
          </a:p>
        </p:txBody>
      </p:sp>
      <p:sp>
        <p:nvSpPr>
          <p:cNvPr id="9" name="Oval 8"/>
          <p:cNvSpPr/>
          <p:nvPr/>
        </p:nvSpPr>
        <p:spPr>
          <a:xfrm>
            <a:off x="914400" y="2377440"/>
            <a:ext cx="365760" cy="36576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Q2</a:t>
            </a:r>
          </a:p>
        </p:txBody>
      </p:sp>
      <p:sp>
        <p:nvSpPr>
          <p:cNvPr id="11" name="Oval 10"/>
          <p:cNvSpPr/>
          <p:nvPr/>
        </p:nvSpPr>
        <p:spPr>
          <a:xfrm>
            <a:off x="1371600" y="2377440"/>
            <a:ext cx="365760" cy="365760"/>
          </a:xfrm>
          <a:prstGeom prst="ellipse">
            <a:avLst/>
          </a:prstGeom>
          <a:solidFill>
            <a:srgbClr val="349C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3716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Q3</a:t>
            </a:r>
          </a:p>
        </p:txBody>
      </p:sp>
      <p:sp>
        <p:nvSpPr>
          <p:cNvPr id="13" name="Oval 12"/>
          <p:cNvSpPr/>
          <p:nvPr/>
        </p:nvSpPr>
        <p:spPr>
          <a:xfrm>
            <a:off x="1828800" y="2377440"/>
            <a:ext cx="365760" cy="365760"/>
          </a:xfrm>
          <a:prstGeom prst="ellipse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8288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Q4</a:t>
            </a:r>
          </a:p>
        </p:txBody>
      </p:sp>
      <p:sp>
        <p:nvSpPr>
          <p:cNvPr id="15" name="Oval 14"/>
          <p:cNvSpPr/>
          <p:nvPr/>
        </p:nvSpPr>
        <p:spPr>
          <a:xfrm>
            <a:off x="2286000" y="2377440"/>
            <a:ext cx="365760" cy="365760"/>
          </a:xfrm>
          <a:prstGeom prst="ellipse">
            <a:avLst/>
          </a:prstGeom>
          <a:solidFill>
            <a:srgbClr val="F39C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86000" y="2788920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00">
                <a:solidFill>
                  <a:srgbClr val="4A4A4A"/>
                </a:solidFill>
              </a:defRPr>
            </a:pPr>
            <a:r>
              <a:t>Q5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46888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4A4A4A"/>
                </a:solidFill>
              </a:defRPr>
            </a:pPr>
            <a:r>
              <a:t>...</a:t>
            </a:r>
            <a:br/>
            <a:r>
              <a:t>×32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17520" y="2286000"/>
            <a:ext cx="1645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F39C12"/>
                </a:solidFill>
              </a:defRPr>
            </a:pPr>
            <a:r>
              <a:t>↙ ↘</a:t>
            </a:r>
            <a:br/>
            <a:r>
              <a:t>↙ ↘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0" y="2011680"/>
            <a:ext cx="1828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2C3E50"/>
                </a:solidFill>
              </a:defRPr>
            </a:pPr>
            <a:r>
              <a:t>K/V头 (Key/Value)</a:t>
            </a:r>
          </a:p>
        </p:txBody>
      </p:sp>
      <p:sp>
        <p:nvSpPr>
          <p:cNvPr id="20" name="Oval 19"/>
          <p:cNvSpPr/>
          <p:nvPr/>
        </p:nvSpPr>
        <p:spPr>
          <a:xfrm>
            <a:off x="4754880" y="2286000"/>
            <a:ext cx="731520" cy="731520"/>
          </a:xfrm>
          <a:prstGeom prst="ellipse">
            <a:avLst/>
          </a:prstGeom>
          <a:solidFill>
            <a:srgbClr val="F39C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754880" y="2514600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K/V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498079" y="2011680"/>
            <a:ext cx="1371600" cy="1097280"/>
          </a:xfrm>
          <a:prstGeom prst="roundRect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98079" y="2194560"/>
            <a:ext cx="1371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💾 显存</a:t>
            </a:r>
            <a:br/>
            <a:r>
              <a:t>仅1份KV Cache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57200" y="3474720"/>
            <a:ext cx="822960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4A4A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3657600"/>
            <a:ext cx="3657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34C36E"/>
                </a:solidFill>
              </a:defRPr>
            </a:pPr>
            <a:r>
              <a:t>✅ 速度极快：仅需读取1份KV Cache，带宽占用大幅降低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4023360"/>
            <a:ext cx="3657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F39C12"/>
                </a:solidFill>
              </a:defRPr>
            </a:pPr>
            <a:r>
              <a:t>⚠️ 多视角能力崩塌：所有Q共享同一K/V，表达能力受限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57200" y="4572000"/>
            <a:ext cx="8229600" cy="1097280"/>
          </a:xfrm>
          <a:prstGeom prst="round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" y="475488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>
                <a:solidFill>
                  <a:srgbClr val="FFFFFF"/>
                </a:solidFill>
              </a:defRPr>
            </a:pPr>
            <a:r>
              <a:t>🔍 工作原理：32个Q头全部汇聚到同一组K/V，不同查询向量失去独立性</a:t>
            </a:r>
          </a:p>
          <a:p>
            <a:pPr>
              <a:defRPr sz="1200">
                <a:solidFill>
                  <a:srgbClr val="CCCCCC"/>
                </a:solidFill>
              </a:defRPr>
            </a:pPr>
            <a:r>
              <a:t>→ 适合对速度极致追求但可接受质量下降的场景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GQA：分组查询注意力 (Grouped-Query Attention) ⭐ 主流选择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8229600" cy="731520"/>
          </a:xfrm>
          <a:prstGeom prst="roundRect">
            <a:avLst/>
          </a:prstGeom>
          <a:solidFill>
            <a:srgbClr val="F5F5F5"/>
          </a:solidFill>
          <a:ln>
            <a:solidFill>
              <a:srgbClr val="34C3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234440"/>
            <a:ext cx="78638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34C36E"/>
                </a:solidFill>
              </a:defRPr>
            </a:pPr>
            <a:r>
              <a:t>核心关系：N_q &gt; N_kv 且 N_q % N_kv = 0    例：Llama-2 70B → 64Q / 8KV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920240"/>
            <a:ext cx="1828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2C3E50"/>
                </a:solidFill>
              </a:defRPr>
            </a:pPr>
            <a:r>
              <a:t>Q头 (分组)</a:t>
            </a:r>
          </a:p>
        </p:txBody>
      </p:sp>
      <p:sp>
        <p:nvSpPr>
          <p:cNvPr id="7" name="Oval 6"/>
          <p:cNvSpPr/>
          <p:nvPr/>
        </p:nvSpPr>
        <p:spPr>
          <a:xfrm>
            <a:off x="457200" y="2286000"/>
            <a:ext cx="274320" cy="274320"/>
          </a:xfrm>
          <a:prstGeom prst="ellipse">
            <a:avLst/>
          </a:prstGeom>
          <a:solidFill>
            <a:srgbClr val="349C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77240" y="2286000"/>
            <a:ext cx="274320" cy="274320"/>
          </a:xfrm>
          <a:prstGeom prst="ellipse">
            <a:avLst/>
          </a:prstGeom>
          <a:solidFill>
            <a:srgbClr val="349C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97280" y="2286000"/>
            <a:ext cx="274320" cy="27432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417319" y="2286000"/>
            <a:ext cx="274320" cy="27432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737360" y="2286000"/>
            <a:ext cx="274320" cy="274320"/>
          </a:xfrm>
          <a:prstGeom prst="ellipse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057400" y="2286000"/>
            <a:ext cx="274320" cy="274320"/>
          </a:xfrm>
          <a:prstGeom prst="ellipse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377439" y="2286000"/>
            <a:ext cx="274320" cy="274320"/>
          </a:xfrm>
          <a:prstGeom prst="ellipse">
            <a:avLst/>
          </a:prstGeom>
          <a:solidFill>
            <a:srgbClr val="F39C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697479" y="2286000"/>
            <a:ext cx="274320" cy="274320"/>
          </a:xfrm>
          <a:prstGeom prst="ellipse">
            <a:avLst/>
          </a:prstGeom>
          <a:solidFill>
            <a:srgbClr val="F39C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200400" y="233172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4A4A4A"/>
                </a:solidFill>
              </a:defRPr>
            </a:pPr>
            <a:r>
              <a:t>...</a:t>
            </a:r>
            <a:br/>
            <a:r>
              <a:t>×8组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0" y="2194560"/>
            <a:ext cx="10972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49CD6"/>
                </a:solidFill>
              </a:defRPr>
            </a:pPr>
            <a:r>
              <a:t>↙↘ (组1)</a:t>
            </a:r>
          </a:p>
          <a:p>
            <a:pPr>
              <a:defRPr sz="1000">
                <a:solidFill>
                  <a:srgbClr val="34C36E"/>
                </a:solidFill>
              </a:defRPr>
            </a:pPr>
            <a:r>
              <a:t>↙↘ (组2)</a:t>
            </a:r>
          </a:p>
          <a:p>
            <a:pPr>
              <a:defRPr sz="1000">
                <a:solidFill>
                  <a:srgbClr val="E74C3C"/>
                </a:solidFill>
              </a:defRPr>
            </a:pPr>
            <a:r>
              <a:t>↙↘ (组3)</a:t>
            </a:r>
          </a:p>
          <a:p>
            <a:pPr>
              <a:defRPr sz="1000">
                <a:solidFill>
                  <a:srgbClr val="F39C12"/>
                </a:solidFill>
              </a:defRPr>
            </a:pPr>
            <a:r>
              <a:t>↙↘ (组4)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6320" y="1920240"/>
            <a:ext cx="1828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2C3E50"/>
                </a:solidFill>
              </a:defRPr>
            </a:pPr>
            <a:r>
              <a:t>K/V头 (8组)</a:t>
            </a:r>
          </a:p>
        </p:txBody>
      </p:sp>
      <p:sp>
        <p:nvSpPr>
          <p:cNvPr id="18" name="Oval 17"/>
          <p:cNvSpPr/>
          <p:nvPr/>
        </p:nvSpPr>
        <p:spPr>
          <a:xfrm>
            <a:off x="4846320" y="2286000"/>
            <a:ext cx="320040" cy="320040"/>
          </a:xfrm>
          <a:prstGeom prst="ellipse">
            <a:avLst/>
          </a:prstGeom>
          <a:solidFill>
            <a:srgbClr val="349C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5303520" y="2286000"/>
            <a:ext cx="320040" cy="320040"/>
          </a:xfrm>
          <a:prstGeom prst="ellipse">
            <a:avLst/>
          </a:prstGeom>
          <a:solidFill>
            <a:srgbClr val="349C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4846320" y="2651760"/>
            <a:ext cx="320040" cy="32004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5303520" y="2651760"/>
            <a:ext cx="320040" cy="32004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846320" y="3017520"/>
            <a:ext cx="320040" cy="320040"/>
          </a:xfrm>
          <a:prstGeom prst="ellipse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5303520" y="3017520"/>
            <a:ext cx="320040" cy="320040"/>
          </a:xfrm>
          <a:prstGeom prst="ellipse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846320" y="3383280"/>
            <a:ext cx="320040" cy="320040"/>
          </a:xfrm>
          <a:prstGeom prst="ellipse">
            <a:avLst/>
          </a:prstGeom>
          <a:solidFill>
            <a:srgbClr val="F39C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5303520" y="3383280"/>
            <a:ext cx="320040" cy="320040"/>
          </a:xfrm>
          <a:prstGeom prst="ellipse">
            <a:avLst/>
          </a:prstGeom>
          <a:solidFill>
            <a:srgbClr val="F39C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7498079" y="2011680"/>
            <a:ext cx="1371600" cy="1371600"/>
          </a:xfrm>
          <a:prstGeom prst="roundRect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498079" y="2194560"/>
            <a:ext cx="1371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💾 显存</a:t>
            </a:r>
          </a:p>
          <a:p>
            <a:pPr algn="ctr">
              <a:defRPr sz="1400" b="1">
                <a:solidFill>
                  <a:srgbClr val="FFFFFF"/>
                </a:solidFill>
              </a:defRPr>
            </a:pPr>
            <a:r>
              <a:t>8份KV Cache</a:t>
            </a:r>
          </a:p>
          <a:p>
            <a:pPr algn="ctr">
              <a:defRPr sz="1200">
                <a:solidFill>
                  <a:srgbClr val="FFFFFF"/>
                </a:solidFill>
              </a:defRPr>
            </a:pPr>
            <a:r>
              <a:t>↓ 减少75%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57200" y="3749039"/>
            <a:ext cx="8229600" cy="822960"/>
          </a:xfrm>
          <a:prstGeom prst="roundRect">
            <a:avLst/>
          </a:prstGeom>
          <a:solidFill>
            <a:srgbClr val="D5F5E3"/>
          </a:solidFill>
          <a:ln>
            <a:solidFill>
              <a:srgbClr val="34C3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" y="3886200"/>
            <a:ext cx="3657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34C36E"/>
                </a:solidFill>
              </a:defRPr>
            </a:pPr>
            <a:r>
              <a:t>✅ 速度接近MQA：仅需读取8份KV Cache（vs MHA的32份）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" y="4206240"/>
            <a:ext cx="3657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34C36E"/>
                </a:solidFill>
              </a:defRPr>
            </a:pPr>
            <a:r>
              <a:t>✅ 质量接近MHA：保留多视角表达能力（8组独立K/V）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57200" y="4663440"/>
            <a:ext cx="8229600" cy="1005840"/>
          </a:xfrm>
          <a:prstGeom prst="round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" y="48006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>
                <a:solidFill>
                  <a:srgbClr val="FFFFFF"/>
                </a:solidFill>
              </a:defRPr>
            </a:pPr>
            <a:r>
              <a:t>🔍 工作原理：每8个Q头为一组，共享1组K/V。8组共8份KV Cache，平衡速度与质量</a:t>
            </a:r>
          </a:p>
          <a:p>
            <a:pPr>
              <a:defRPr sz="1200">
                <a:solidFill>
                  <a:srgbClr val="34C36E"/>
                </a:solidFill>
              </a:defRPr>
            </a:pPr>
            <a:r>
              <a:t>→ 工业界最优解：兼顾推理效率与模型表达能力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📚 图书馆隐喻：32个管理员找书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5156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>
                <a:solidFill>
                  <a:srgbClr val="4A4A4A"/>
                </a:solidFill>
              </a:defRPr>
            </a:pPr>
            <a:r>
              <a:t>想象32个图书管理员（Q头）去找书（生成token），对比三种模式的效率差异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554480"/>
            <a:ext cx="2651760" cy="2377440"/>
          </a:xfrm>
          <a:prstGeom prst="roundRect">
            <a:avLst/>
          </a:prstGeom>
          <a:solidFill>
            <a:srgbClr val="FFFFFF"/>
          </a:solidFill>
          <a:ln>
            <a:solidFill>
              <a:srgbClr val="E74C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69164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E74C3C"/>
                </a:solidFill>
              </a:defRPr>
            </a:pPr>
            <a:r>
              <a:t>MHA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03120"/>
            <a:ext cx="24688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2C3E50"/>
                </a:solidFill>
              </a:defRPr>
            </a:pPr>
            <a:r>
              <a:t>32人各跑向</a:t>
            </a:r>
            <a:br/>
            <a:r>
              <a:t>32个专属书架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788920"/>
            <a:ext cx="2468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4A4A4A"/>
                </a:solidFill>
              </a:defRPr>
            </a:pPr>
            <a:r>
              <a:t>拥挤，路窄</a:t>
            </a:r>
            <a:br/>
            <a:r>
              <a:t>书多样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3337560"/>
            <a:ext cx="2103120" cy="457200"/>
          </a:xfrm>
          <a:prstGeom prst="roundRect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3428999"/>
            <a:ext cx="2103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32份KV Cache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83280" y="1554480"/>
            <a:ext cx="2651760" cy="2377440"/>
          </a:xfrm>
          <a:prstGeom prst="roundRect">
            <a:avLst/>
          </a:prstGeom>
          <a:solidFill>
            <a:srgbClr val="FFFFFF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74720" y="169164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39C12"/>
                </a:solidFill>
              </a:defRPr>
            </a:pPr>
            <a:r>
              <a:t>MQA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74720" y="2103120"/>
            <a:ext cx="24688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2C3E50"/>
                </a:solidFill>
              </a:defRPr>
            </a:pPr>
            <a:r>
              <a:t>32人挤向</a:t>
            </a:r>
            <a:br/>
            <a:r>
              <a:t>1个书架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4720" y="2788920"/>
            <a:ext cx="2468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4A4A4A"/>
                </a:solidFill>
              </a:defRPr>
            </a:pPr>
            <a:r>
              <a:t>快但书单一</a:t>
            </a:r>
            <a:br/>
            <a:r>
              <a:t>视野受限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57600" y="3337560"/>
            <a:ext cx="2103120" cy="457200"/>
          </a:xfrm>
          <a:prstGeom prst="roundRect">
            <a:avLst/>
          </a:prstGeom>
          <a:solidFill>
            <a:srgbClr val="F39C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657600" y="3428999"/>
            <a:ext cx="2103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1份KV Cache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09360" y="1554480"/>
            <a:ext cx="2651760" cy="2377440"/>
          </a:xfrm>
          <a:prstGeom prst="roundRect">
            <a:avLst/>
          </a:prstGeom>
          <a:solidFill>
            <a:srgbClr val="FFFFFF"/>
          </a:solidFill>
          <a:ln>
            <a:solidFill>
              <a:srgbClr val="34C3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169164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34C36E"/>
                </a:solidFill>
              </a:defRPr>
            </a:pPr>
            <a:r>
              <a:t>GQA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2103120"/>
            <a:ext cx="24688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2C3E50"/>
                </a:solidFill>
              </a:defRPr>
            </a:pPr>
            <a:r>
              <a:t>每4人共</a:t>
            </a:r>
            <a:br/>
            <a:r>
              <a:t>1个书架（8组）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2788920"/>
            <a:ext cx="2468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4A4A4A"/>
                </a:solidFill>
              </a:defRPr>
            </a:pPr>
            <a:r>
              <a:t>快且书多样</a:t>
            </a:r>
            <a:br/>
            <a:r>
              <a:t>效率平衡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583680" y="3337560"/>
            <a:ext cx="2103120" cy="457200"/>
          </a:xfrm>
          <a:prstGeom prst="roundRect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80" y="3428999"/>
            <a:ext cx="2103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8份KV Cache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" y="4114800"/>
            <a:ext cx="8229600" cy="1463040"/>
          </a:xfrm>
          <a:prstGeom prst="roundRect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251960"/>
            <a:ext cx="7863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FFFFFF"/>
                </a:solidFill>
              </a:defRPr>
            </a:pPr>
            <a:r>
              <a:t>💡 GQA的核心智慧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4663440"/>
            <a:ext cx="7863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FFFFFF"/>
                </a:solidFill>
              </a:defRPr>
            </a:pPr>
            <a:r>
              <a:t>• 减少路宽（带宽）= 不需要那么多书架通道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4937759"/>
            <a:ext cx="7863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FFFFFF"/>
                </a:solidFill>
              </a:defRPr>
            </a:pPr>
            <a:r>
              <a:t>• 保留书多样性（质量）= 每组书架内容不同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" y="5212079"/>
            <a:ext cx="7863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FFFFFF"/>
                </a:solidFill>
              </a:defRPr>
            </a:pPr>
            <a:r>
              <a:t>• 结论：GQA = 减少带宽消耗 + 保持表达能力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关键指标对比表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097280"/>
          <a:ext cx="82296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/>
                <a:gridCol w="2103120"/>
                <a:gridCol w="2103120"/>
                <a:gridCol w="2011680"/>
              </a:tblGrid>
              <a:tr h="418011"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t>特性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t>MHA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t>MQA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t>GQA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</a:tr>
              <a:tr h="418011"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Q头数量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N (如32)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N (如32)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4A4A4A"/>
                          </a:solidFill>
                        </a:defRPr>
                      </a:pPr>
                      <a:r>
                        <a:t>N (如64)</a:t>
                      </a:r>
                    </a:p>
                  </a:txBody>
                  <a:tcPr>
                    <a:solidFill>
                      <a:srgbClr val="D5F5E3"/>
                    </a:solidFill>
                  </a:tcPr>
                </a:tc>
              </a:tr>
              <a:tr h="418011"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KV头数量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N (如32)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4A4A4A"/>
                          </a:solidFill>
                        </a:defRPr>
                      </a:pPr>
                      <a:r>
                        <a:t>G (如8)</a:t>
                      </a:r>
                    </a:p>
                  </a:txBody>
                  <a:tcPr>
                    <a:solidFill>
                      <a:srgbClr val="D5F5E3"/>
                    </a:solidFill>
                  </a:tcPr>
                </a:tc>
              </a:tr>
              <a:tr h="418011"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KV Cache显存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N份 × 隐藏维度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1份 × 隐藏维度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4A4A4A"/>
                          </a:solidFill>
                        </a:defRPr>
                      </a:pPr>
                      <a:r>
                        <a:t>G份 × 隐藏维度</a:t>
                      </a:r>
                    </a:p>
                  </a:txBody>
                  <a:tcPr>
                    <a:solidFill>
                      <a:srgbClr val="D5F5E3"/>
                    </a:solidFill>
                  </a:tcPr>
                </a:tc>
              </a:tr>
              <a:tr h="418011"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带宽需求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最高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最低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4A4A4A"/>
                          </a:solidFill>
                        </a:defRPr>
                      </a:pPr>
                      <a:r>
                        <a:t>中等（接近MQA）</a:t>
                      </a:r>
                    </a:p>
                  </a:txBody>
                  <a:tcPr>
                    <a:solidFill>
                      <a:srgbClr val="D5F5E3"/>
                    </a:solidFill>
                  </a:tcPr>
                </a:tc>
              </a:tr>
              <a:tr h="418011"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推理速度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慢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最快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4A4A4A"/>
                          </a:solidFill>
                        </a:defRPr>
                      </a:pPr>
                      <a:r>
                        <a:t>快（接近MQA）</a:t>
                      </a:r>
                    </a:p>
                  </a:txBody>
                  <a:tcPr>
                    <a:solidFill>
                      <a:srgbClr val="D5F5E3"/>
                    </a:solidFill>
                  </a:tcPr>
                </a:tc>
              </a:tr>
              <a:tr h="418014"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4A4A4A"/>
                          </a:solidFill>
                        </a:defRPr>
                      </a:pPr>
                      <a:r>
                        <a:t>模型质量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34C36E"/>
                          </a:solidFill>
                        </a:defRPr>
                      </a:pPr>
                      <a:r>
                        <a:t>★★★★★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>
                          <a:solidFill>
                            <a:srgbClr val="E74C3C"/>
                          </a:solidFill>
                        </a:defRPr>
                      </a:pPr>
                      <a:r>
                        <a:t>★★★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34C36E"/>
                          </a:solidFill>
                        </a:defRPr>
                      </a:pPr>
                      <a:r>
                        <a:t>★★★★☆</a:t>
                      </a:r>
                    </a:p>
                  </a:txBody>
                  <a:tcPr>
                    <a:solidFill>
                      <a:srgbClr val="D5F5E3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457200" y="4206240"/>
            <a:ext cx="8229600" cy="1463040"/>
          </a:xfrm>
          <a:prstGeom prst="round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4343400"/>
            <a:ext cx="7863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FFFFFF"/>
                </a:solidFill>
              </a:defRPr>
            </a:pPr>
            <a:r>
              <a:t>🎯 速度对比：MQA &gt; GQA &gt; MHA（显存带宽决定）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754880"/>
            <a:ext cx="7863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FFFFFF"/>
                </a:solidFill>
              </a:defRPr>
            </a:pPr>
            <a:r>
              <a:t>🎯 质量对比：MHA &gt; GQA &gt; MQA（表达能力决定）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5166360"/>
            <a:ext cx="7863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FFFFFF"/>
                </a:solidFill>
              </a:defRPr>
            </a:pPr>
            <a:r>
              <a:t>🎯 最佳平衡：GQA：低带宽 + 高质量 = 工业界首选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