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914400" y="-914400"/>
            <a:ext cx="2743200" cy="2743200"/>
          </a:xfrm>
          <a:prstGeom prst="ellipse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0" y="4572000"/>
            <a:ext cx="2743200" cy="27432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286000"/>
            <a:ext cx="8229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</a:defRPr>
            </a:pPr>
            <a:r>
              <a:t>NVIDIA GTC 2026</a:t>
            </a:r>
          </a:p>
          <a:p>
            <a:pPr algn="ctr">
              <a:defRPr sz="3200">
                <a:solidFill>
                  <a:srgbClr val="34C36E"/>
                </a:solidFill>
              </a:defRPr>
            </a:pPr>
            <a:r>
              <a:t>全栈AI技术全景解读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CCCCC"/>
                </a:solidFill>
              </a:defRPr>
            </a:pPr>
            <a:r>
              <a:t>从机柜级AI工厂到边缘智能体：七大场景全覆盖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4864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solidFill>
                  <a:srgbClr val="999999"/>
                </a:solidFill>
              </a:defRPr>
            </a:pPr>
            <a:r>
              <a:t>作者：Andy730 | 来源：微信公众号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二、AI训练 - 场景定位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核心定位：支撑万亿参数MoE模型高效预训练与后训练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技术优势：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训练周期从数月压缩至数周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相同功耗下吞吐量与能效双倍提升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为智能体AI与物理AI提供高质量基础模型底座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硬件核心：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Rubin POD：单POD 40机柜、1152颗GPU、60 EFLOPS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NVLink 6集合通信：All-to-All操作加速4x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45°C液冷技术：能效比风冷提升25-50x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软件核心：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Dynamo 1.0 + CUDA-X + NeMo框架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动态Checkpointing与KV Cache感知路由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训练吞吐量较Blackwell提升4x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二、GTC 2026训练进展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005840"/>
          <a:ext cx="85953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2148840"/>
                <a:gridCol w="2148840"/>
                <a:gridCol w="2148840"/>
              </a:tblGrid>
              <a:tr h="83820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组件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指标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提升幅度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状态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Vera Rubin NVL72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训练吞吐/瓦特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10x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H2 2026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NVLink 6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All-to-All通信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4x加速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量产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Vera CPU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RLHF编排效率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2x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已量产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Dynamo+NeMo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训练周期缩短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40%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已部署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DSX Max-Q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训练容量提升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30%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已集成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CCCCCC"/>
                </a:solidFill>
              </a:defRPr>
            </a:pPr>
            <a:r>
              <a:t>第三章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长上下文推理与</a:t>
            </a:r>
            <a:br/>
            <a:r>
              <a:t>智能体逻辑编排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三、智能体推理 - 场景定位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核心定位：支持百万Token长上下文、多轮多模态智能体实时推理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典型应用：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编码助手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企业知识工作流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复杂决策系统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多智能体协作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性能目标：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固定功耗下推理吞吐提升35x/MW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Token成本大幅下降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端到端延迟降至毫秒级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硬件协同：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Rubin GPU → 并行Prefill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Groq 3 LPU → 低延迟Decode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CPU → 思考型顺序推理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软件核心：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Dynamo 1.0 KV Cache感知路由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解耦式服务架构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NIXL + KVBM内存管理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72303"/>
            <a:ext cx="8686800" cy="4713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2179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4A4A4A"/>
                </a:solidFill>
              </a:defRPr>
            </a:pPr>
            <a:r>
              <a:t>长上下文推理架构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三、GTC 2026推理进展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005840"/>
          <a:ext cx="85953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2148840"/>
                <a:gridCol w="2148840"/>
                <a:gridCol w="2148840"/>
              </a:tblGrid>
              <a:tr h="100584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组件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指标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提升幅度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状态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Dynamo+Groq LPX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推理性能(Blackwell基准)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7x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已量产</a:t>
                      </a:r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Vera CPU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效率/速度提升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2x/50%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已量产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KVBM+NIXL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长上下文管理效率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已部署</a:t>
                      </a:r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Groq LPX+Vera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Decode收益机会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10x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H2 2026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CCCCCC"/>
                </a:solidFill>
              </a:defRPr>
            </a:pPr>
            <a:r>
              <a:t>第四章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物理AI、机器人</a:t>
            </a:r>
            <a:br/>
            <a:r>
              <a:t>与自动驾驶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四、物理AI - 场景定位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核心定位：从合成数据工厂到真机部署的端到端闭环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技术路径：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合成数据生成 → 仿真训练 → 策略优化 → 真机零样本部署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核心优势：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端到端训练复杂度降低5x+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新任务成功率较VLA模型提升2x+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彻底解决物理世界数据稀缺难题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软件框架：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Cosmos 3世界模型 → 物理视频生成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Isaac Lab 3.0 → 多物理仿真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Newton 1.0 → 物理引擎(8x速度提升)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GR00T N1.7/N2 → 人形机器人基础模型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硬件支持：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Rubin POD → 合成数据工厂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Jetson Orin/IGX → 边缘部署(254 TOPS)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端到端延迟 &lt;10ms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72303"/>
            <a:ext cx="8686800" cy="4713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2179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4A4A4A"/>
                </a:solidFill>
              </a:defRPr>
            </a:pPr>
            <a:r>
              <a:t>Physical AI 端到端闭环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四、GTC 2026物理AI进展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005840"/>
          <a:ext cx="85953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2148840"/>
                <a:gridCol w="2148840"/>
                <a:gridCol w="2148840"/>
              </a:tblGrid>
              <a:tr h="83820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组件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指标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提升幅度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状态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GR00T N2+Cosmos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新任务成功率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2x+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已发布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Physical AI Factory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训练复杂度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降低70%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Blueprint开放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Newton 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物理仿真速度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8x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已集成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GR00T N1.7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商用部署真机成功率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&gt;85%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已商用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DRIVE+GR00T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L4端到端延迟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&lt;10ms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已量产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目录 Contents</a:t>
            </a:r>
          </a:p>
        </p:txBody>
      </p:sp>
      <p:sp>
        <p:nvSpPr>
          <p:cNvPr id="4" name="Oval 3"/>
          <p:cNvSpPr/>
          <p:nvPr/>
        </p:nvSpPr>
        <p:spPr>
          <a:xfrm>
            <a:off x="457200" y="1188720"/>
            <a:ext cx="457200" cy="457200"/>
          </a:xfrm>
          <a:prstGeom prst="ellipse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261872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61872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C3E50"/>
                </a:solidFill>
              </a:defRPr>
            </a:pPr>
            <a:r>
              <a:t>机柜级AI工厂基础设施、网络、存储与安全</a:t>
            </a:r>
          </a:p>
        </p:txBody>
      </p:sp>
      <p:sp>
        <p:nvSpPr>
          <p:cNvPr id="7" name="Oval 6"/>
          <p:cNvSpPr/>
          <p:nvPr/>
        </p:nvSpPr>
        <p:spPr>
          <a:xfrm>
            <a:off x="457200" y="1874519"/>
            <a:ext cx="457200" cy="4572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947671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47671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C3E50"/>
                </a:solidFill>
              </a:defRPr>
            </a:pPr>
            <a:r>
              <a:t>AI训练与超大规模预训练</a:t>
            </a:r>
          </a:p>
        </p:txBody>
      </p:sp>
      <p:sp>
        <p:nvSpPr>
          <p:cNvPr id="10" name="Oval 9"/>
          <p:cNvSpPr/>
          <p:nvPr/>
        </p:nvSpPr>
        <p:spPr>
          <a:xfrm>
            <a:off x="457200" y="2560320"/>
            <a:ext cx="457200" cy="457200"/>
          </a:xfrm>
          <a:prstGeom prst="ellipse">
            <a:avLst/>
          </a:prstGeom>
          <a:solidFill>
            <a:srgbClr val="9B59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2633472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633472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C3E50"/>
                </a:solidFill>
              </a:defRPr>
            </a:pPr>
            <a:r>
              <a:t>长上下文推理与智能体逻辑编排</a:t>
            </a:r>
          </a:p>
        </p:txBody>
      </p:sp>
      <p:sp>
        <p:nvSpPr>
          <p:cNvPr id="13" name="Oval 12"/>
          <p:cNvSpPr/>
          <p:nvPr/>
        </p:nvSpPr>
        <p:spPr>
          <a:xfrm>
            <a:off x="457200" y="3246120"/>
            <a:ext cx="457200" cy="457200"/>
          </a:xfrm>
          <a:prstGeom prst="ellipse">
            <a:avLst/>
          </a:prstGeom>
          <a:solidFill>
            <a:srgbClr val="F39C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3319272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四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319272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C3E50"/>
                </a:solidFill>
              </a:defRPr>
            </a:pPr>
            <a:r>
              <a:t>物理AI、机器人与自动驾驶</a:t>
            </a:r>
          </a:p>
        </p:txBody>
      </p:sp>
      <p:sp>
        <p:nvSpPr>
          <p:cNvPr id="16" name="Oval 15"/>
          <p:cNvSpPr/>
          <p:nvPr/>
        </p:nvSpPr>
        <p:spPr>
          <a:xfrm>
            <a:off x="457200" y="3931920"/>
            <a:ext cx="457200" cy="457200"/>
          </a:xfrm>
          <a:prstGeom prst="ellipse">
            <a:avLst/>
          </a:prstGeom>
          <a:solidFill>
            <a:srgbClr val="E74C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4005072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005072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C3E50"/>
                </a:solidFill>
              </a:defRPr>
            </a:pPr>
            <a:r>
              <a:t>企业级Agentic生态与主权AI平台</a:t>
            </a:r>
          </a:p>
        </p:txBody>
      </p:sp>
      <p:sp>
        <p:nvSpPr>
          <p:cNvPr id="19" name="Oval 18"/>
          <p:cNvSpPr/>
          <p:nvPr/>
        </p:nvSpPr>
        <p:spPr>
          <a:xfrm>
            <a:off x="457200" y="4617720"/>
            <a:ext cx="457200" cy="45720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4690872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六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4690872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C3E50"/>
                </a:solidFill>
              </a:defRPr>
            </a:pPr>
            <a:r>
              <a:t>桌面、专业图形、工作站与内容创作</a:t>
            </a:r>
          </a:p>
        </p:txBody>
      </p:sp>
      <p:sp>
        <p:nvSpPr>
          <p:cNvPr id="22" name="Oval 21"/>
          <p:cNvSpPr/>
          <p:nvPr/>
        </p:nvSpPr>
        <p:spPr>
          <a:xfrm>
            <a:off x="457200" y="5303520"/>
            <a:ext cx="457200" cy="457200"/>
          </a:xfrm>
          <a:prstGeom prst="ellipse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5376672"/>
            <a:ext cx="457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七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376672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>
                <a:solidFill>
                  <a:srgbClr val="2C3E50"/>
                </a:solidFill>
              </a:defRPr>
            </a:pPr>
            <a:r>
              <a:t>跨场景基础技术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CCCCCC"/>
                </a:solidFill>
              </a:defRPr>
            </a:pPr>
            <a:r>
              <a:t>第五章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企业级Agentic生态</a:t>
            </a:r>
            <a:br/>
            <a:r>
              <a:t>与主权AI平台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五、企业智能体 - 场景定位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核心定位：构建安全、自演化的企业智能体平台与主权AI工厂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核心特点：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数据不出域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模型自演化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智能体自主协作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适用行业：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金融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制造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医疗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主权国家基础设施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硬件核心：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Rubin NVL72 → 本地训练与推理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CPU → 智能体编排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BlueField-4 STX → 安全存储(数据不出域)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软件核心：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Dynamo 1.0 → 分布式推理OS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Agent Toolkit → OpenShell运行时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NemoClaw → 安全代理栈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NeMo/Nemotron → 企业可本地微调模型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安全特性：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ASTRA硬件级信任架构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线速加密与裸金属隔离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每步工具调用审计 &lt;1ms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五、GTC 2026企业智能体进展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005840"/>
          <a:ext cx="85953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2148840"/>
                <a:gridCol w="2148840"/>
                <a:gridCol w="2148840"/>
              </a:tblGrid>
              <a:tr h="83820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组件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指标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提升幅度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状态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Agent Toolkit+NemoClaw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工具调用审计延迟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&lt;1ms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已发布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Vera Rubin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主权平台算力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60 EFLOPS/POD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H2 2026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BlueField-4 STX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KV Cache吞吐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H2 2026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Dynamo+Agent Toolkit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多智能体编排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7x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已部署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83820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NeMo/Nemotron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本地微调速度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4x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已开放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CCCCCC"/>
                </a:solidFill>
              </a:defRPr>
            </a:pPr>
            <a:r>
              <a:t>第六章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桌面、专业图形</a:t>
            </a:r>
            <a:br/>
            <a:r>
              <a:t>工作站与内容创作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六、专业图形 - 场景定位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核心定位：为创作者提供AI加速渲染与数字孪生支持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应用领域：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电影特效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工业设计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建筑可视化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科学可视化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内容创作工作室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硬件平台：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RTX PRO 6000 Blackwell工作站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- 96GB高带宽内存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- 4,000 AI TOPS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FP4精度支持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RTX PRO 5000/4500/4000系列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覆盖高端到入门级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Omniverse DSX数字孪生机柜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PB级OpenUSD数据同步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核心能力：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实时光线追踪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神经渲染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Omniverse实时协作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72303"/>
            <a:ext cx="8686800" cy="4713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2179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4A4A4A"/>
                </a:solidFill>
              </a:defRPr>
            </a:pPr>
            <a:r>
              <a:t>RTX PRO Blackwell 专业图形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六、GTC 2026专业图形进展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005840"/>
          <a:ext cx="85953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2148840"/>
                <a:gridCol w="2148840"/>
                <a:gridCol w="2148840"/>
              </a:tblGrid>
              <a:tr h="100584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组件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指标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提升幅度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状态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DLSS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创作者生产力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3x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已发布</a:t>
                      </a:r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RTX PRO Blackwell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AI TOPS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4,000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已出货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Omniverse DSX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多机柜渲染协作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5x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已GA</a:t>
                      </a:r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RTX PRO+Omniverse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专业可视化渲染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4x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已商用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CCCCCC"/>
                </a:solidFill>
              </a:defRPr>
            </a:pPr>
            <a:r>
              <a:t>第七章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跨场景基础技术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七、跨场景基础技术 - 统一底座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贯穿六大场景的统一技术底座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1. CUDA生态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cuBLAS、cuDNN、cuSPARSE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TensorRT-LLM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统一开发接口，零代码修改迁移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2. NVLink 6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单GPU: 3.6 TB/s带宽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机柜级: 260 TB/s聚合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统一内存空间、零拷贝数据共享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3. NVIDIA AI Enterprise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企业级加密与多租户隔离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审计日志与SLA保障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4. BlueField-4/Spectrum-6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102.4 Tbps网络骨干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ASTRA硬件级信任架构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PB级数据摄入、零丢包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5. DSX参考设计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计算、网络、存储完全解耦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• 贯穿所有场景的标准化部署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七、技术演进路线图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2027: Rubin Ultra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四计算Chiplet设计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1TB HBM4E内存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NVLink 7互连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NVL576+大规模配置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较Ruber平台4x+算力跃升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2028+: Feynman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3D die stacking(首款堆叠GPU dies)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定制HBM内存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TSMC先进制程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Rosa CPU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光学NVLink(Optical NVLink)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从电气互连向光学互连转变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CCCCCC"/>
                </a:solidFill>
              </a:defRPr>
            </a:pPr>
            <a:r>
              <a:t>第一章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机柜级AI工厂基础设施</a:t>
            </a:r>
            <a:br/>
            <a:r>
              <a:t>网络、存储与安全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全栈协同总结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Vera Rubin POD通过NVLink 6统一内存空间</a:t>
            </a:r>
          </a:p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Rubin GPU并行算力 + Vera CPU思考型推理 + Groq 3 LPU确定性解码</a:t>
            </a:r>
          </a:p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Dynamo 1.0作为分布式推理操作系统</a:t>
            </a:r>
          </a:p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Cosmos/Isaac Lab/GR00T实现物理世界闭环</a:t>
            </a:r>
          </a:p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Omniverse数字孪生能力</a:t>
            </a:r>
          </a:p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RTX PRO神经渲染</a:t>
            </a:r>
          </a:p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从机柜级AI Factory到桌面工作站与边缘Jetson真机部署</a:t>
            </a:r>
          </a:p>
          <a:p>
            <a:pPr>
              <a:spcAft>
                <a:spcPts val="800"/>
              </a:spcAft>
              <a:defRPr sz="1400">
                <a:solidFill>
                  <a:srgbClr val="2C3E50"/>
                </a:solidFill>
              </a:defRPr>
            </a:pPr>
            <a:r>
              <a:t>• 实现端到端最优能效、最低Token成本、最高生产力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5669280"/>
            <a:ext cx="8229600" cy="91440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5852160"/>
            <a:ext cx="78638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1">
                <a:solidFill>
                  <a:srgbClr val="34C36E"/>
                </a:solidFill>
              </a:defRPr>
            </a:pPr>
            <a:r>
              <a:t>NVIDIA真正将AI推向工业级生产时代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一、机柜级AI工厂 - 场景定位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核心定位：构建POD级AI Factory基础底座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技术特点：计算、网络与存储深度解耦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应用场景：云厂商、企业数据中心、主权AI基础设施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核心价值：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AI容量固定功耗下提升30%+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支持数百到数千机柜无缝Scale-Out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像电力工厂一样可预测、可计量、可弹性伸缩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目标效果：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高吞吐、低延迟与安全可信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工业级生产过程保障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72303"/>
            <a:ext cx="8686800" cy="4713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2179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4A4A4A"/>
                </a:solidFill>
              </a:defRPr>
            </a:pPr>
            <a:r>
              <a:t>Vera Rubin POD 机柜级架构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一、机柜级AI工厂 - 硬件层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五种专用机柜组成超大规模集成系统：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    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Rubin NVL72机柜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- 72颗Rubin GPU + 36颗Vera CPU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NVLink 6: 260 TB/s 全对全带宽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CPU机柜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- 256颗Vera CPU (22,528个Olympus核心)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液冷MGX架构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Groq 3 LPX推理机柜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- 256颗Groq 3 LPU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- 315 PFLOPS (FP8) 确定性算力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BlueField-4 STX存储机柜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AI原生存储架构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CMX层解决KV Cache持久化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Spectrum-6 SPX交换机机柜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  - 102.4 Tbps交换容量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一、机柜级AI工厂 - 软件层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核心框架：NVIDIA Dynamo 1.0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定位：AI Factory的"分布式推理操作系统"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核心能力：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KV Cache感知路由 → TTFT最高降低2x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解耦式服务架构 → Prefill/Decode完全分离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NIXL低延迟传输 → GPU间数据高效迁移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KVBM分层存储 → HBM到SSD优化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协同模式：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Rubin GPU → Prefill阶段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Groq 3 LPU → Decode阶段  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• Vera CPU → 逻辑编排与状态机管理</a:t>
            </a: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</a:p>
          <a:p>
            <a:pPr>
              <a:spcAft>
                <a:spcPts val="400"/>
              </a:spcAft>
              <a:defRPr sz="1300">
                <a:solidFill>
                  <a:srgbClr val="4A4A4A"/>
                </a:solidFill>
              </a:defRPr>
            </a:pPr>
            <a:r>
              <a:t>效果：百万级Token端到端延迟降至毫秒级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FFFFFF"/>
                </a:solidFill>
              </a:defRPr>
            </a:pPr>
            <a:r>
              <a:t>一、GTC 2026最新进展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4320" y="1005840"/>
          <a:ext cx="859536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2148840"/>
                <a:gridCol w="2148840"/>
                <a:gridCol w="2148840"/>
              </a:tblGrid>
              <a:tr h="100584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组件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类型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关键指标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状态</a:t>
                      </a:r>
                    </a:p>
                  </a:txBody>
                  <a:tcPr>
                    <a:solidFill>
                      <a:srgbClr val="005B96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Vera Rubin NVL72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机柜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MoE训练GPU数降至1/4; 推理吞吐/瓦特提升10x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H2 2026</a:t>
                      </a:r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BlueField-4 STX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存储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Token吞吐提升5x; CMX解决KV Cache瓶颈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H2 2026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Groq 3 LPX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推理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推理吞吐/MW提升35x; 万亿参数收益10x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H2 2026</a:t>
                      </a:r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Dynamo 1.0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操作系统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Blackwell基准7x提升; TTFT降低2x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4A4A4A"/>
                          </a:solidFill>
                        </a:defRPr>
                      </a:pPr>
                      <a:r>
                        <a:t>已发布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5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34C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>
                <a:solidFill>
                  <a:srgbClr val="CCCCCC"/>
                </a:solidFill>
              </a:defRPr>
            </a:pPr>
            <a:r>
              <a:t>第二章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92608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AI训练与</a:t>
            </a:r>
            <a:br/>
            <a:r>
              <a:t>超大规模预训练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