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64592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09728"/>
            <a:ext cx="11368735" cy="50292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>
                <a:solidFill>
                  <a:srgbClr val="FFFFFF"/>
                </a:solidFill>
                <a:latin typeface="Noto Sans CJK SC"/>
                <a:ea typeface="Noto Sans CJK SC"/>
              </a:rPr>
              <a:t>公司综合实力与海外战略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530352"/>
            <a:ext cx="11368735" cy="310896"/>
          </a:xfrm>
          <a:prstGeom prst="rect">
            <a:avLst/>
          </a:prstGeom>
          <a:noFill/>
        </p:spPr>
        <p:txBody>
          <a:bodyPr wrap="square" lIns="73152" rIns="73152" tIns="27432" bIns="27432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Capital-Grade Backdrop  ·  Fast-Growing Globalization  ·  Asset-Light Overseas Footprint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1097280"/>
            <a:ext cx="3698138" cy="4983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20040" y="1097280"/>
            <a:ext cx="3698138" cy="73152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12648" y="1371600"/>
            <a:ext cx="384048" cy="384048"/>
          </a:xfrm>
          <a:prstGeom prst="ellipse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2648" y="1371600"/>
            <a:ext cx="384048" cy="38404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1335024"/>
            <a:ext cx="2783738" cy="45720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综合实力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965960"/>
            <a:ext cx="3058058" cy="82296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4200" b="1">
                <a:solidFill>
                  <a:srgbClr val="ED1C24"/>
                </a:solidFill>
                <a:latin typeface="Noto Sans CJK SC"/>
                <a:ea typeface="Noto Sans CJK SC"/>
              </a:rPr>
              <a:t>F轮 · 300亿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743200"/>
            <a:ext cx="3058058" cy="310896"/>
          </a:xfrm>
          <a:prstGeom prst="rect">
            <a:avLst/>
          </a:prstGeom>
          <a:noFill/>
        </p:spPr>
        <p:txBody>
          <a:bodyPr wrap="square" lIns="73152" rIns="73152" tIns="27432" bIns="27432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2026.07.30 完成 F 轮融资｜估值 300 亿美元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108960"/>
            <a:ext cx="3058058" cy="347472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团队规模 300+，产研与商业化团队持续扩张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投资方阵容覆盖阿里巴巴、腾讯、红杉等顶级机构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战略 + 财务投资人多轮加注，公认业务质量与长期成长性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正稳步筹备港股上市，进一步打开国际资本通道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46778" y="1097280"/>
            <a:ext cx="3698138" cy="4983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246778" y="1097280"/>
            <a:ext cx="3698138" cy="73152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39386" y="1371600"/>
            <a:ext cx="384048" cy="384048"/>
          </a:xfrm>
          <a:prstGeom prst="ellipse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39386" y="1371600"/>
            <a:ext cx="384048" cy="38404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4018" y="1335024"/>
            <a:ext cx="2783738" cy="45720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海外业务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66818" y="1965960"/>
            <a:ext cx="3058058" cy="82296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4200" b="1">
                <a:solidFill>
                  <a:srgbClr val="D44A3A"/>
                </a:solidFill>
                <a:latin typeface="Noto Sans CJK SC"/>
                <a:ea typeface="Noto Sans CJK SC"/>
              </a:rPr>
              <a:t>4× · 400%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66818" y="2743200"/>
            <a:ext cx="3058058" cy="310896"/>
          </a:xfrm>
          <a:prstGeom prst="rect">
            <a:avLst/>
          </a:prstGeom>
          <a:noFill/>
        </p:spPr>
        <p:txBody>
          <a:bodyPr wrap="square" lIns="73152" rIns="73152" tIns="27432" bIns="27432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海外付费用户 4×  ·  API 收入 +400%（主要收入来源）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6818" y="3108960"/>
            <a:ext cx="3058058" cy="347472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产品已进入 200+ 个国家和地区，跨地域普适性已验证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海外付费用户 4 倍增长，验证海外市场真实需求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API 收入同比 +400%，已成为公司第一大收入来源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用户与收入双轮驱动，进入「规模 × 单价」正循环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73516" y="1097280"/>
            <a:ext cx="3698138" cy="4983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173516" y="1097280"/>
            <a:ext cx="3698138" cy="73152"/>
          </a:xfrm>
          <a:prstGeom prst="rect">
            <a:avLst/>
          </a:prstGeom>
          <a:solidFill>
            <a:srgbClr val="2EA8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466124" y="1371600"/>
            <a:ext cx="384048" cy="384048"/>
          </a:xfrm>
          <a:prstGeom prst="ellipse">
            <a:avLst/>
          </a:prstGeom>
          <a:solidFill>
            <a:srgbClr val="2EA8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66124" y="1371600"/>
            <a:ext cx="384048" cy="38404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03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50756" y="1335024"/>
            <a:ext cx="2783738" cy="45720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海外底座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93556" y="1965960"/>
            <a:ext cx="3058058" cy="82296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4200" b="1">
                <a:solidFill>
                  <a:srgbClr val="2EA869"/>
                </a:solidFill>
                <a:latin typeface="Noto Sans CJK SC"/>
                <a:ea typeface="Noto Sans CJK SC"/>
              </a:rPr>
              <a:t>租云 + 开源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93556" y="2743200"/>
            <a:ext cx="3058058" cy="310896"/>
          </a:xfrm>
          <a:prstGeom prst="rect">
            <a:avLst/>
          </a:prstGeom>
          <a:noFill/>
        </p:spPr>
        <p:txBody>
          <a:bodyPr wrap="square" lIns="73152" rIns="73152" tIns="27432" bIns="27432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5A6478"/>
                </a:solidFill>
                <a:latin typeface="Noto Sans CJK SC"/>
                <a:ea typeface="Noto Sans CJK SC"/>
              </a:rPr>
              <a:t>海外底座统一采用  「租云厂 + 开源权重托管」 路线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93556" y="3108960"/>
            <a:ext cx="3058058" cy="3474720"/>
          </a:xfrm>
          <a:prstGeom prst="rect">
            <a:avLst/>
          </a:prstGeom>
          <a:noFill/>
        </p:spPr>
        <p:txBody>
          <a:bodyPr wrap="square" lIns="73152" rIns="73152" tIns="36576" bIns="36576">
            <a:spAutoFit/>
          </a:bodyPr>
          <a:lstStyle/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短期不自建海外 DC，不对外提供通用云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不铺设海外交付 / 支持团队，聚焦自研产品与 API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依托全球主流云厂 + 开源生态，快速触达 200+ 国家</a:t>
            </a:r>
          </a:p>
          <a:p>
            <a:pPr algn="l">
              <a:lnSpc>
                <a:spcPct val="130000"/>
              </a:lnSpc>
              <a:spcAft>
                <a:spcPts val="200"/>
              </a:spcAft>
            </a:pPr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•  </a:t>
            </a:r>
            <a:r>
              <a:rPr sz="1100">
                <a:solidFill>
                  <a:srgbClr val="1A1F2A"/>
                </a:solidFill>
                <a:latin typeface="Noto Sans CJK SC"/>
                <a:ea typeface="Noto Sans CJK SC"/>
              </a:rPr>
              <a:t>资本效率优先，单位经济性更优；结果自洽于增长数据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0" y="6309360"/>
            <a:ext cx="11277295" cy="29260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ED1C24"/>
                </a:solidFill>
                <a:latin typeface="Noto Sans CJK SC"/>
                <a:ea typeface="Noto Sans CJK SC"/>
              </a:rPr>
              <a:t>ONE-LINE TAKEAWAY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7200" y="6519672"/>
            <a:ext cx="11277295" cy="292608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顶级资本背书 × 海外高速增长 × 轻资产高效率路径 —— 公司正以最具资本效率的方式，做大海外模型业务的蛋糕。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76895" y="274320"/>
            <a:ext cx="3657600" cy="365760"/>
          </a:xfrm>
          <a:prstGeom prst="rect">
            <a:avLst/>
          </a:prstGeom>
          <a:noFill/>
        </p:spPr>
        <p:txBody>
          <a:bodyPr wrap="square" lIns="73152" rIns="73152" tIns="27432" bIns="27432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8A93A6"/>
                </a:solidFill>
                <a:latin typeface="Noto Sans CJK SC"/>
                <a:ea typeface="Noto Sans CJK SC"/>
              </a:rPr>
              <a:t>数据来源：公司公开披露｜受众多为投资人与管理层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