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4592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09728"/>
            <a:ext cx="11368735" cy="50292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公司综合实力与海外战略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530352"/>
            <a:ext cx="11368735" cy="310896"/>
          </a:xfrm>
          <a:prstGeom prst="rect">
            <a:avLst/>
          </a:prstGeom>
          <a:noFill/>
        </p:spPr>
        <p:txBody>
          <a:bodyPr wrap="square" lIns="73152" rIns="73152" tIns="27432" bIns="27432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Capital-Grade Backdrop  ·  Fast-Growing Globalization  ·  Asset-Light Overseas Footprint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1097280"/>
            <a:ext cx="3698138" cy="4983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20040" y="1097280"/>
            <a:ext cx="3698138" cy="73152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12648" y="1371600"/>
            <a:ext cx="384048" cy="384048"/>
          </a:xfrm>
          <a:prstGeom prst="ellipse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2648" y="1371600"/>
            <a:ext cx="384048" cy="38404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1335024"/>
            <a:ext cx="2783738" cy="45720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综合实力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965960"/>
            <a:ext cx="3058058" cy="82296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4200" b="1">
                <a:solidFill>
                  <a:srgbClr val="ED1C24"/>
                </a:solidFill>
                <a:latin typeface="Noto Sans CJK SC"/>
                <a:ea typeface="Noto Sans CJK SC"/>
              </a:rPr>
              <a:t>F轮 · 300亿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743200"/>
            <a:ext cx="3058058" cy="310896"/>
          </a:xfrm>
          <a:prstGeom prst="rect">
            <a:avLst/>
          </a:prstGeom>
          <a:noFill/>
        </p:spPr>
        <p:txBody>
          <a:bodyPr wrap="square" lIns="73152" rIns="73152" tIns="27432" bIns="27432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2026.07.30 完成 F 轮融资｜估值 300 亿美元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108960"/>
            <a:ext cx="3058058" cy="347472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团队规模 300+，产研与商业化组织持续扩张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阿里巴巴、腾讯、红杉等战略 + 财务投资人多轮加注，构成强背书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2026.07.30 完成 F 轮融资，估值达 300 亿美元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正稳步筹备港股上市，打开国际资本通道、强化品牌公信力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46778" y="1097280"/>
            <a:ext cx="3698138" cy="4983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46778" y="1097280"/>
            <a:ext cx="3698138" cy="73152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39386" y="1371600"/>
            <a:ext cx="384048" cy="384048"/>
          </a:xfrm>
          <a:prstGeom prst="ellipse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39386" y="1371600"/>
            <a:ext cx="384048" cy="38404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4018" y="1335024"/>
            <a:ext cx="2783738" cy="45720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海外业务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66818" y="1965960"/>
            <a:ext cx="3058058" cy="82296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4200" b="1">
                <a:solidFill>
                  <a:srgbClr val="D44A3A"/>
                </a:solidFill>
                <a:latin typeface="Noto Sans CJK SC"/>
                <a:ea typeface="Noto Sans CJK SC"/>
              </a:rPr>
              <a:t>4× · 400%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66818" y="2743200"/>
            <a:ext cx="3058058" cy="310896"/>
          </a:xfrm>
          <a:prstGeom prst="rect">
            <a:avLst/>
          </a:prstGeom>
          <a:noFill/>
        </p:spPr>
        <p:txBody>
          <a:bodyPr wrap="square" lIns="73152" rIns="73152" tIns="27432" bIns="27432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海外付费用户 4×  ·  API 收入 +400%（主要收入来源）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6818" y="3108960"/>
            <a:ext cx="3058058" cy="347472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产品进入 200+ 个国家和地区，跨地域普适性已验证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海外付费用户增长 4 倍，海外市场真实需求得到验证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API 收入同比 +400%，已成为公司主要收入来源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付费用户 × API 收入同步高增，进入「规模 × 单价」双轮驱动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73516" y="1097280"/>
            <a:ext cx="3698138" cy="4983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173516" y="1097280"/>
            <a:ext cx="3698138" cy="73152"/>
          </a:xfrm>
          <a:prstGeom prst="rect">
            <a:avLst/>
          </a:prstGeom>
          <a:solidFill>
            <a:srgbClr val="2EA8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466124" y="1371600"/>
            <a:ext cx="384048" cy="384048"/>
          </a:xfrm>
          <a:prstGeom prst="ellipse">
            <a:avLst/>
          </a:prstGeom>
          <a:solidFill>
            <a:srgbClr val="2EA8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66124" y="1371600"/>
            <a:ext cx="384048" cy="38404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03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50756" y="1335024"/>
            <a:ext cx="2783738" cy="45720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海外底座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93556" y="1965960"/>
            <a:ext cx="3058058" cy="82296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4200" b="1">
                <a:solidFill>
                  <a:srgbClr val="2EA869"/>
                </a:solidFill>
                <a:latin typeface="Noto Sans CJK SC"/>
                <a:ea typeface="Noto Sans CJK SC"/>
              </a:rPr>
              <a:t>租云 + 开源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93556" y="2743200"/>
            <a:ext cx="3058058" cy="310896"/>
          </a:xfrm>
          <a:prstGeom prst="rect">
            <a:avLst/>
          </a:prstGeom>
          <a:noFill/>
        </p:spPr>
        <p:txBody>
          <a:bodyPr wrap="square" lIns="73152" rIns="73152" tIns="27432" bIns="27432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海外底座统一采用  「租云厂 + 开源权重托管」 路线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93556" y="3108960"/>
            <a:ext cx="3058058" cy="347472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短期不自建海外 DC，不对外提供通用云服务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不铺设海外交付 / 支持团队，聚焦产品化与 API 输出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依托全球主流云厂 + 开源生态，快速触达 200+ 国家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资本效率优先、路径自洽，已被增长数据验证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0" y="6309360"/>
            <a:ext cx="11277295" cy="29260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ONE-LINE TAKEAWAY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7200" y="6519672"/>
            <a:ext cx="11277295" cy="29260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顶级资本背书 × 海外高速增长 × 轻资产高效率路径 —— 公司正以最具资本效率的方式，做大海外模型业务的蛋糕。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76895" y="274320"/>
            <a:ext cx="3657600" cy="36576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A93A6"/>
                </a:solidFill>
                <a:latin typeface="Noto Sans CJK SC"/>
                <a:ea typeface="Noto Sans CJK SC"/>
              </a:rPr>
              <a:t>数据来源：公司公开披露｜受众多为投资人与管理层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