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162B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60120"/>
            <a:ext cx="12191695" cy="32004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60175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微软雅黑"/>
                <a:ea typeface="微软雅黑"/>
              </a:rPr>
              <a:t>公司综合实力与海外战略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548640"/>
            <a:ext cx="11460175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50" b="1" i="0">
                <a:solidFill>
                  <a:srgbClr val="C9A227"/>
                </a:solidFill>
                <a:latin typeface="微软雅黑"/>
                <a:ea typeface="微软雅黑"/>
              </a:rPr>
              <a:t>300 亿美元估值引擎 × 轻资产全球化路径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1170432"/>
            <a:ext cx="64008" cy="2743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66344" y="1133856"/>
            <a:ext cx="7315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F3864"/>
                </a:solidFill>
                <a:latin typeface="微软雅黑"/>
                <a:ea typeface="微软雅黑"/>
              </a:rPr>
              <a:t>01  公司核心实力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0" y="1536192"/>
            <a:ext cx="7315200" cy="10972"/>
          </a:xfrm>
          <a:prstGeom prst="rect">
            <a:avLst/>
          </a:prstGeom>
          <a:solidFill>
            <a:srgbClr val="D8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20040" y="1645920"/>
            <a:ext cx="3794760" cy="603504"/>
          </a:xfrm>
          <a:prstGeom prst="roundRect">
            <a:avLst>
              <a:gd name="adj" fmla="val 12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" y="1719072"/>
            <a:ext cx="346557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C9A227"/>
                </a:solidFill>
                <a:latin typeface="微软雅黑"/>
                <a:ea typeface="微软雅黑"/>
              </a:rPr>
              <a:t>300+  </a:t>
            </a:r>
            <a:r>
              <a:rPr sz="1200" b="1" i="0">
                <a:solidFill>
                  <a:srgbClr val="1F3864"/>
                </a:solidFill>
                <a:latin typeface="微软雅黑"/>
                <a:ea typeface="微软雅黑"/>
              </a:rPr>
              <a:t>员工规模</a:t>
            </a:r>
            <a:r>
              <a:rPr sz="1000" b="0" i="0">
                <a:solidFill>
                  <a:srgbClr val="5A5A5A"/>
                </a:solidFill>
                <a:latin typeface="微软雅黑"/>
                <a:ea typeface="微软雅黑"/>
              </a:rPr>
              <a:t>　·　精英团队，高效支撑全球化运营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" y="2313432"/>
            <a:ext cx="3794760" cy="603504"/>
          </a:xfrm>
          <a:prstGeom prst="roundRect">
            <a:avLst>
              <a:gd name="adj" fmla="val 12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" y="2386584"/>
            <a:ext cx="346557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C9A227"/>
                </a:solidFill>
                <a:latin typeface="微软雅黑"/>
                <a:ea typeface="微软雅黑"/>
              </a:rPr>
              <a:t>300亿美元  </a:t>
            </a:r>
            <a:r>
              <a:rPr sz="1200" b="1" i="0">
                <a:solidFill>
                  <a:srgbClr val="1F3864"/>
                </a:solidFill>
                <a:latin typeface="微软雅黑"/>
                <a:ea typeface="微软雅黑"/>
              </a:rPr>
              <a:t>F轮估值</a:t>
            </a:r>
            <a:r>
              <a:rPr sz="1000" b="0" i="0">
                <a:solidFill>
                  <a:srgbClr val="5A5A5A"/>
                </a:solidFill>
                <a:latin typeface="微软雅黑"/>
                <a:ea typeface="微软雅黑"/>
              </a:rPr>
              <a:t>　·　7月30日完成F轮融资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0040" y="2980944"/>
            <a:ext cx="3794760" cy="603504"/>
          </a:xfrm>
          <a:prstGeom prst="roundRect">
            <a:avLst>
              <a:gd name="adj" fmla="val 12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" y="3054096"/>
            <a:ext cx="346557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C9A227"/>
                </a:solidFill>
                <a:latin typeface="微软雅黑"/>
                <a:ea typeface="微软雅黑"/>
              </a:rPr>
              <a:t>3大阵营  </a:t>
            </a:r>
            <a:r>
              <a:rPr sz="1200" b="1" i="0">
                <a:solidFill>
                  <a:srgbClr val="1F3864"/>
                </a:solidFill>
                <a:latin typeface="微软雅黑"/>
                <a:ea typeface="微软雅黑"/>
              </a:rPr>
              <a:t>顶级投资方</a:t>
            </a:r>
            <a:r>
              <a:rPr sz="1000" b="0" i="0">
                <a:solidFill>
                  <a:srgbClr val="5A5A5A"/>
                </a:solidFill>
                <a:latin typeface="微软雅黑"/>
                <a:ea typeface="微软雅黑"/>
              </a:rPr>
              <a:t>　·　阿里巴巴 · 腾讯 · 红杉领衔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0040" y="3648456"/>
            <a:ext cx="3794760" cy="603504"/>
          </a:xfrm>
          <a:prstGeom prst="roundRect">
            <a:avLst>
              <a:gd name="adj" fmla="val 12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4632" y="3721608"/>
            <a:ext cx="346557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C9A227"/>
                </a:solidFill>
                <a:latin typeface="微软雅黑"/>
                <a:ea typeface="微软雅黑"/>
              </a:rPr>
              <a:t>港股  </a:t>
            </a:r>
            <a:r>
              <a:rPr sz="1200" b="1" i="0">
                <a:solidFill>
                  <a:srgbClr val="1F3864"/>
                </a:solidFill>
                <a:latin typeface="微软雅黑"/>
                <a:ea typeface="微软雅黑"/>
              </a:rPr>
              <a:t>上市筹备中</a:t>
            </a:r>
            <a:r>
              <a:rPr sz="1000" b="0" i="0">
                <a:solidFill>
                  <a:srgbClr val="5A5A5A"/>
                </a:solidFill>
                <a:latin typeface="微软雅黑"/>
                <a:ea typeface="微软雅黑"/>
              </a:rPr>
              <a:t>　·　对接国际资本，护航全球化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" y="4590288"/>
            <a:ext cx="3794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1" i="0">
                <a:solidFill>
                  <a:srgbClr val="1F3864"/>
                </a:solidFill>
                <a:latin typeface="微软雅黑"/>
                <a:ea typeface="微软雅黑"/>
              </a:rPr>
              <a:t>投资看点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0040" y="4828032"/>
            <a:ext cx="457200" cy="1097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0040" y="4901184"/>
            <a:ext cx="37947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300"/>
              </a:spcAft>
            </a:pPr>
            <a:r>
              <a:rPr sz="950" b="1" i="0">
                <a:solidFill>
                  <a:srgbClr val="C9A227"/>
                </a:solidFill>
                <a:latin typeface="微软雅黑"/>
                <a:ea typeface="微软雅黑"/>
              </a:rPr>
              <a:t>▪ </a:t>
            </a: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产业 + 财务资本双重背书，商业模式获头部机构持续验证</a:t>
            </a:r>
          </a:p>
          <a:p>
            <a:pPr algn="l">
              <a:lnSpc>
                <a:spcPct val="105000"/>
              </a:lnSpc>
              <a:spcAft>
                <a:spcPts val="300"/>
              </a:spcAft>
            </a:pPr>
            <a:r>
              <a:rPr sz="950" b="1" i="0">
                <a:solidFill>
                  <a:srgbClr val="C9A227"/>
                </a:solidFill>
                <a:latin typeface="微软雅黑"/>
                <a:ea typeface="微软雅黑"/>
              </a:rPr>
              <a:t>▪ </a:t>
            </a: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极高人效：300 人支撑 300 亿美元估值，人均估值约 1 亿美元</a:t>
            </a:r>
          </a:p>
          <a:p>
            <a:pPr algn="l">
              <a:lnSpc>
                <a:spcPct val="105000"/>
              </a:lnSpc>
              <a:spcAft>
                <a:spcPts val="300"/>
              </a:spcAft>
            </a:pPr>
            <a:r>
              <a:rPr sz="950" b="1" i="0">
                <a:solidFill>
                  <a:srgbClr val="C9A227"/>
                </a:solidFill>
                <a:latin typeface="微软雅黑"/>
                <a:ea typeface="微软雅黑"/>
              </a:rPr>
              <a:t>▪ </a:t>
            </a: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港股上市在即：对接国际资本，为全球化扩张储备长期弹药</a:t>
            </a:r>
          </a:p>
          <a:p>
            <a:pPr algn="l">
              <a:lnSpc>
                <a:spcPct val="105000"/>
              </a:lnSpc>
              <a:spcAft>
                <a:spcPts val="300"/>
              </a:spcAft>
            </a:pPr>
            <a:r>
              <a:rPr sz="950" b="1" i="0">
                <a:solidFill>
                  <a:srgbClr val="C9A227"/>
                </a:solidFill>
                <a:latin typeface="微软雅黑"/>
                <a:ea typeface="微软雅黑"/>
              </a:rPr>
              <a:t>▪ </a:t>
            </a: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连续多轮头部机构领投，融资能力本身即是护城河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43400" y="1170432"/>
            <a:ext cx="64008" cy="2743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489704" y="1133856"/>
            <a:ext cx="7315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F3864"/>
                </a:solidFill>
                <a:latin typeface="微软雅黑"/>
                <a:ea typeface="微软雅黑"/>
              </a:rPr>
              <a:t>02  海外战略 · 全球化布局成效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43400" y="1536192"/>
            <a:ext cx="7315200" cy="10972"/>
          </a:xfrm>
          <a:prstGeom prst="rect">
            <a:avLst/>
          </a:prstGeom>
          <a:solidFill>
            <a:srgbClr val="D8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343400" y="1627632"/>
            <a:ext cx="2423160" cy="1078992"/>
          </a:xfrm>
          <a:prstGeom prst="roundRect">
            <a:avLst>
              <a:gd name="adj" fmla="val 10000"/>
            </a:avLst>
          </a:prstGeom>
          <a:solidFill>
            <a:srgbClr val="E8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343400" y="1719072"/>
            <a:ext cx="2423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C9A227"/>
                </a:solidFill>
                <a:latin typeface="微软雅黑"/>
                <a:ea typeface="微软雅黑"/>
              </a:rPr>
              <a:t>200+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34840" y="2121408"/>
            <a:ext cx="2240279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5A5A"/>
                </a:solidFill>
                <a:latin typeface="微软雅黑"/>
                <a:ea typeface="微软雅黑"/>
              </a:rPr>
              <a:t>产品覆盖的国家和地区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903720" y="1627632"/>
            <a:ext cx="2423160" cy="1078992"/>
          </a:xfrm>
          <a:prstGeom prst="roundRect">
            <a:avLst>
              <a:gd name="adj" fmla="val 10000"/>
            </a:avLst>
          </a:prstGeom>
          <a:solidFill>
            <a:srgbClr val="E8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903720" y="1719072"/>
            <a:ext cx="2423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C9A227"/>
                </a:solidFill>
                <a:latin typeface="微软雅黑"/>
                <a:ea typeface="微软雅黑"/>
              </a:rPr>
              <a:t>4倍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95159" y="2121408"/>
            <a:ext cx="2240279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5A5A"/>
                </a:solidFill>
                <a:latin typeface="微软雅黑"/>
                <a:ea typeface="微软雅黑"/>
              </a:rPr>
              <a:t>海外付费用户增长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464040" y="1627632"/>
            <a:ext cx="2423160" cy="1078992"/>
          </a:xfrm>
          <a:prstGeom prst="roundRect">
            <a:avLst>
              <a:gd name="adj" fmla="val 10000"/>
            </a:avLst>
          </a:prstGeom>
          <a:solidFill>
            <a:srgbClr val="E8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464040" y="1719072"/>
            <a:ext cx="2423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C9A227"/>
                </a:solidFill>
                <a:latin typeface="微软雅黑"/>
                <a:ea typeface="微软雅黑"/>
              </a:rPr>
              <a:t>400%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55480" y="2121408"/>
            <a:ext cx="2240279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0" i="0">
                <a:solidFill>
                  <a:srgbClr val="5A5A5A"/>
                </a:solidFill>
                <a:latin typeface="微软雅黑"/>
                <a:ea typeface="微软雅黑"/>
              </a:rPr>
              <a:t>API 收入增长 · 第一大收入来源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43400" y="2798064"/>
            <a:ext cx="754380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200"/>
              </a:spcAft>
            </a:pPr>
            <a:r>
              <a:rPr sz="1000" b="0" i="0">
                <a:solidFill>
                  <a:srgbClr val="242424"/>
                </a:solidFill>
                <a:latin typeface="微软雅黑"/>
                <a:ea typeface="微软雅黑"/>
              </a:rPr>
              <a:t>▪ MaaS 模式跑通全球付费：API 订阅制边际成本低、可全球复制</a:t>
            </a:r>
          </a:p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1000" b="0" i="0">
                <a:solidFill>
                  <a:srgbClr val="242424"/>
                </a:solidFill>
                <a:latin typeface="微软雅黑"/>
                <a:ea typeface="微软雅黑"/>
              </a:rPr>
              <a:t>▪ 海外市场成为估值兑现的核心增量，第二增长曲线成形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343400" y="3566160"/>
            <a:ext cx="64008" cy="2743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489704" y="3529584"/>
            <a:ext cx="7315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F3864"/>
                </a:solidFill>
                <a:latin typeface="微软雅黑"/>
                <a:ea typeface="微软雅黑"/>
              </a:rPr>
              <a:t>03  海外战略 · 轻资产基础设施路线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343400" y="3931920"/>
            <a:ext cx="7315200" cy="10972"/>
          </a:xfrm>
          <a:prstGeom prst="rect">
            <a:avLst/>
          </a:prstGeom>
          <a:solidFill>
            <a:srgbClr val="D8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4343400" y="4023360"/>
            <a:ext cx="7543800" cy="42062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9050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80" y="4023360"/>
            <a:ext cx="717804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1F3864"/>
                </a:solidFill>
                <a:latin typeface="微软雅黑"/>
                <a:ea typeface="微软雅黑"/>
              </a:rPr>
              <a:t>统一路线：租云厂  +  开源权重托管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343400" y="4553712"/>
            <a:ext cx="3703320" cy="1060704"/>
          </a:xfrm>
          <a:prstGeom prst="roundRect">
            <a:avLst>
              <a:gd name="adj" fmla="val 10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183880" y="4553712"/>
            <a:ext cx="3703320" cy="1060704"/>
          </a:xfrm>
          <a:prstGeom prst="roundRect">
            <a:avLst>
              <a:gd name="adj" fmla="val 10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489704" y="4626864"/>
            <a:ext cx="3410712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00" b="1" i="0">
                <a:solidFill>
                  <a:srgbClr val="B03A2E"/>
                </a:solidFill>
                <a:latin typeface="微软雅黑"/>
                <a:ea typeface="微软雅黑"/>
              </a:rPr>
              <a:t>✕ 不做 · 守住能力边界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89704" y="4864608"/>
            <a:ext cx="3410712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00"/>
              </a:spcAft>
            </a:pP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· 短期不在海外自建数据中心</a:t>
            </a:r>
          </a:p>
          <a:p>
            <a:pPr algn="l">
              <a:lnSpc>
                <a:spcPct val="100000"/>
              </a:lnSpc>
              <a:spcAft>
                <a:spcPts val="100"/>
              </a:spcAft>
            </a:pP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· 不对外提供通用云服务</a:t>
            </a:r>
          </a:p>
          <a:p>
            <a:pPr algn="l">
              <a:lnSpc>
                <a:spcPct val="100000"/>
              </a:lnSpc>
              <a:spcAft>
                <a:spcPts val="100"/>
              </a:spcAft>
            </a:pP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· 不设海外交付与支持团队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30184" y="4626864"/>
            <a:ext cx="3410712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00" b="1" i="0">
                <a:solidFill>
                  <a:srgbClr val="2E7D32"/>
                </a:solidFill>
                <a:latin typeface="微软雅黑"/>
                <a:ea typeface="微软雅黑"/>
              </a:rPr>
              <a:t>✓ 做 · 轻资产打法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330184" y="4864608"/>
            <a:ext cx="3410712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00"/>
              </a:spcAft>
            </a:pP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· 租云厂：依托全球云生态快速铺开</a:t>
            </a:r>
          </a:p>
          <a:p>
            <a:pPr algn="l">
              <a:lnSpc>
                <a:spcPct val="100000"/>
              </a:lnSpc>
              <a:spcAft>
                <a:spcPts val="100"/>
              </a:spcAft>
            </a:pPr>
            <a:r>
              <a:rPr sz="950" b="0" i="0">
                <a:solidFill>
                  <a:srgbClr val="242424"/>
                </a:solidFill>
                <a:latin typeface="微软雅黑"/>
                <a:ea typeface="微软雅黑"/>
              </a:rPr>
              <a:t>· 开源权重托管：技术自主、生态开放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343400" y="5724144"/>
            <a:ext cx="7543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</a:pPr>
            <a:r>
              <a:rPr sz="1000" b="1" i="0">
                <a:solidFill>
                  <a:srgbClr val="1F3864"/>
                </a:solidFill>
                <a:latin typeface="微软雅黑"/>
                <a:ea typeface="微软雅黑"/>
              </a:rPr>
              <a:t>▶ 战略意义：</a:t>
            </a:r>
            <a:r>
              <a:rPr sz="1000" b="0" i="0">
                <a:solidFill>
                  <a:srgbClr val="242424"/>
                </a:solidFill>
                <a:latin typeface="微软雅黑"/>
                <a:ea typeface="微软雅黑"/>
              </a:rPr>
              <a:t>将资本与精力聚焦模型与 API 核心价值层，规避数亿美元级重资产投入，兼顾数据合规与地缘弹性。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20040" y="6309360"/>
            <a:ext cx="11548872" cy="402336"/>
          </a:xfrm>
          <a:prstGeom prst="roundRect">
            <a:avLst>
              <a:gd name="adj" fmla="val 50000"/>
            </a:avLst>
          </a:prstGeom>
          <a:solidFill>
            <a:srgbClr val="162B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20040" y="6309360"/>
            <a:ext cx="1154887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微软雅黑"/>
                <a:ea typeface="微软雅黑"/>
              </a:rPr>
              <a:t>轻资产出海 · 重价值创造 —— 以 API 为核心收入引擎，借力全球云生态覆盖 200+ 市场，为港股上市与全球化增长蓄力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