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71735"/>
              </a:gs>
              <a:gs pos="55000">
                <a:srgbClr val="0A1F47"/>
              </a:gs>
              <a:gs pos="100000">
                <a:srgbClr val="0D2A5C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cxnSp>
        <p:nvCxnSpPr>
          <p:cNvPr id="4" name="Connector 3"/>
          <p:cNvCxnSpPr/>
          <p:nvPr/>
        </p:nvCxnSpPr>
        <p:spPr>
          <a:xfrm>
            <a:off x="1234440" y="502920"/>
            <a:ext cx="731520" cy="155448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H="1">
            <a:off x="1234440" y="402336"/>
            <a:ext cx="365760" cy="100584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1965960" y="475488"/>
            <a:ext cx="411480" cy="18288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234440" y="502920"/>
            <a:ext cx="64008" cy="64008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600200" y="402336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965960" y="658368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2377440" y="475488"/>
            <a:ext cx="54864" cy="54864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 flipV="1">
            <a:off x="11064240" y="2697480"/>
            <a:ext cx="594360" cy="22860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 flipV="1">
            <a:off x="11064240" y="2926080"/>
            <a:ext cx="320040" cy="36576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 flipV="1">
            <a:off x="11475720" y="2286000"/>
            <a:ext cx="182880" cy="41148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1064240" y="2926080"/>
            <a:ext cx="64008" cy="64008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384280" y="3291840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1658600" y="2697480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1475720" y="2286000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cxnSp>
        <p:nvCxnSpPr>
          <p:cNvPr id="18" name="Connector 17"/>
          <p:cNvCxnSpPr/>
          <p:nvPr/>
        </p:nvCxnSpPr>
        <p:spPr>
          <a:xfrm>
            <a:off x="822960" y="5806440"/>
            <a:ext cx="731520" cy="22860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V="1">
            <a:off x="1554480" y="5852160"/>
            <a:ext cx="548640" cy="18288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H="1" flipV="1">
            <a:off x="822960" y="5806440"/>
            <a:ext cx="365760" cy="502920"/>
          </a:xfrm>
          <a:prstGeom prst="line">
            <a:avLst/>
          </a:prstGeom>
          <a:ln w="7620">
            <a:solidFill>
              <a:srgbClr val="1737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22960" y="5806440"/>
            <a:ext cx="54864" cy="54864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188720" y="6309360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1554480" y="6035040"/>
            <a:ext cx="54864" cy="54864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2103120" y="5852160"/>
            <a:ext cx="45720" cy="45720"/>
          </a:xfrm>
          <a:prstGeom prst="ellipse">
            <a:avLst/>
          </a:prstGeom>
          <a:solidFill>
            <a:srgbClr val="1D41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0881360" y="5029200"/>
            <a:ext cx="2194560" cy="2194560"/>
          </a:xfrm>
          <a:prstGeom prst="ellipse">
            <a:avLst/>
          </a:prstGeom>
          <a:noFill/>
          <a:ln w="9525">
            <a:solidFill>
              <a:srgbClr val="1D41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11475720" y="5623560"/>
            <a:ext cx="1005840" cy="1005840"/>
          </a:xfrm>
          <a:prstGeom prst="ellipse">
            <a:avLst/>
          </a:prstGeom>
          <a:noFill/>
          <a:ln w="9525">
            <a:solidFill>
              <a:srgbClr val="1D41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2920" y="329184"/>
            <a:ext cx="69494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300">
                <a:solidFill>
                  <a:srgbClr val="4FD1F5"/>
                </a:solidFill>
                <a:latin typeface="Arial"/>
              </a:rPr>
              <a:t>AI COMPUTE &amp; INFRASTRUCTURE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566928"/>
            <a:ext cx="7635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2600" b="1">
                <a:solidFill>
                  <a:srgbClr val="EAF3FF"/>
                </a:solidFill>
                <a:latin typeface="Arial"/>
              </a:rPr>
              <a:t>Compute Supply: </a:t>
            </a:r>
            <a:r>
              <a:rPr sz="2600" b="1">
                <a:solidFill>
                  <a:srgbClr val="4FD1F5"/>
                </a:solidFill>
                <a:latin typeface="Arial"/>
              </a:rPr>
              <a:t>Supernodes</a:t>
            </a:r>
            <a:r>
              <a:rPr sz="2600" b="1">
                <a:solidFill>
                  <a:srgbClr val="EAF3FF"/>
                </a:solidFill>
                <a:latin typeface="Arial"/>
              </a:rPr>
              <a:t> Driving the Leap</a:t>
            </a:r>
          </a:p>
          <a:p>
            <a:pPr algn="l">
              <a:lnSpc>
                <a:spcPct val="108000"/>
              </a:lnSpc>
            </a:pPr>
            <a:r>
              <a:rPr sz="2600" b="1">
                <a:solidFill>
                  <a:srgbClr val="EAF3FF"/>
                </a:solidFill>
                <a:latin typeface="Arial"/>
              </a:rPr>
              <a:t>from </a:t>
            </a:r>
            <a:r>
              <a:rPr sz="2600" b="1">
                <a:solidFill>
                  <a:srgbClr val="4FD1F5"/>
                </a:solidFill>
                <a:latin typeface="Arial"/>
              </a:rPr>
              <a:t>Single Chips</a:t>
            </a:r>
            <a:r>
              <a:rPr sz="2600" b="1">
                <a:solidFill>
                  <a:srgbClr val="EAF3FF"/>
                </a:solidFill>
                <a:latin typeface="Arial"/>
              </a:rPr>
              <a:t> to </a:t>
            </a:r>
            <a:r>
              <a:rPr sz="2600" b="1">
                <a:solidFill>
                  <a:srgbClr val="14B8A6"/>
                </a:solidFill>
                <a:latin typeface="Arial"/>
              </a:rPr>
              <a:t>Token Factory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229600" y="512064"/>
            <a:ext cx="3429000" cy="969264"/>
          </a:xfrm>
          <a:prstGeom prst="roundRect">
            <a:avLst>
              <a:gd name="adj" fmla="val 12000"/>
            </a:avLst>
          </a:prstGeom>
          <a:solidFill>
            <a:srgbClr val="0B2147"/>
          </a:solidFill>
          <a:ln w="9525">
            <a:solidFill>
              <a:srgbClr val="2459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430768" y="758952"/>
            <a:ext cx="365760" cy="365760"/>
          </a:xfrm>
          <a:prstGeom prst="roundRect">
            <a:avLst>
              <a:gd name="adj" fmla="val 18000"/>
            </a:avLst>
          </a:prstGeom>
          <a:solidFill>
            <a:srgbClr val="2E6BC4"/>
          </a:solidFill>
          <a:ln w="12700">
            <a:solidFill>
              <a:srgbClr val="4FD1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8513064" y="841248"/>
            <a:ext cx="201168" cy="201168"/>
          </a:xfrm>
          <a:prstGeom prst="roundRect">
            <a:avLst>
              <a:gd name="adj" fmla="val 25000"/>
            </a:avLst>
          </a:prstGeom>
          <a:solidFill>
            <a:srgbClr val="0A25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389620" y="914400"/>
            <a:ext cx="41148" cy="68580"/>
          </a:xfrm>
          <a:prstGeom prst="rect">
            <a:avLst/>
          </a:prstGeom>
          <a:solidFill>
            <a:srgbClr val="4FD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796528" y="914400"/>
            <a:ext cx="41148" cy="68580"/>
          </a:xfrm>
          <a:prstGeom prst="rect">
            <a:avLst/>
          </a:prstGeom>
          <a:solidFill>
            <a:srgbClr val="4FD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389620" y="969264"/>
            <a:ext cx="41148" cy="68580"/>
          </a:xfrm>
          <a:prstGeom prst="rect">
            <a:avLst/>
          </a:prstGeom>
          <a:solidFill>
            <a:srgbClr val="4FD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8796528" y="969264"/>
            <a:ext cx="41148" cy="68580"/>
          </a:xfrm>
          <a:prstGeom prst="rect">
            <a:avLst/>
          </a:prstGeom>
          <a:solidFill>
            <a:srgbClr val="4FD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9217152" y="758952"/>
            <a:ext cx="365760" cy="365760"/>
          </a:xfrm>
          <a:prstGeom prst="roundRect">
            <a:avLst>
              <a:gd name="adj" fmla="val 14000"/>
            </a:avLst>
          </a:prstGeom>
          <a:solidFill>
            <a:srgbClr val="1D7FD1"/>
          </a:solidFill>
          <a:ln w="12700">
            <a:solidFill>
              <a:srgbClr val="4FD1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9281159" y="845820"/>
            <a:ext cx="237744" cy="27432"/>
          </a:xfrm>
          <a:prstGeom prst="rect">
            <a:avLst/>
          </a:prstGeom>
          <a:solidFill>
            <a:srgbClr val="D9E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281159" y="900684"/>
            <a:ext cx="237744" cy="27432"/>
          </a:xfrm>
          <a:prstGeom prst="rect">
            <a:avLst/>
          </a:prstGeom>
          <a:solidFill>
            <a:srgbClr val="D9E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281159" y="955548"/>
            <a:ext cx="237744" cy="27432"/>
          </a:xfrm>
          <a:prstGeom prst="rect">
            <a:avLst/>
          </a:prstGeom>
          <a:solidFill>
            <a:srgbClr val="D9E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9281159" y="1010412"/>
            <a:ext cx="237744" cy="27432"/>
          </a:xfrm>
          <a:prstGeom prst="rect">
            <a:avLst/>
          </a:prstGeom>
          <a:solidFill>
            <a:srgbClr val="D9E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294876" y="1074420"/>
            <a:ext cx="41148" cy="41148"/>
          </a:xfrm>
          <a:prstGeom prst="ellipse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9464040" y="1074420"/>
            <a:ext cx="41148" cy="41148"/>
          </a:xfrm>
          <a:prstGeom prst="ellipse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10003536" y="758952"/>
            <a:ext cx="365760" cy="365760"/>
          </a:xfrm>
          <a:prstGeom prst="roundRect">
            <a:avLst>
              <a:gd name="adj" fmla="val 16000"/>
            </a:avLst>
          </a:prstGeom>
          <a:solidFill>
            <a:srgbClr val="14B8A6"/>
          </a:solidFill>
          <a:ln w="12700">
            <a:solidFill>
              <a:srgbClr val="5EEA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10067544" y="1033272"/>
            <a:ext cx="237744" cy="32004"/>
          </a:xfrm>
          <a:prstGeom prst="rect">
            <a:avLst/>
          </a:prstGeom>
          <a:solidFill>
            <a:srgbClr val="062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10099548" y="896112"/>
            <a:ext cx="45720" cy="137160"/>
          </a:xfrm>
          <a:prstGeom prst="rect">
            <a:avLst/>
          </a:prstGeom>
          <a:solidFill>
            <a:srgbClr val="062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10172700" y="960120"/>
            <a:ext cx="45720" cy="73152"/>
          </a:xfrm>
          <a:prstGeom prst="rect">
            <a:avLst/>
          </a:prstGeom>
          <a:solidFill>
            <a:srgbClr val="062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10245852" y="914400"/>
            <a:ext cx="45720" cy="118872"/>
          </a:xfrm>
          <a:prstGeom prst="rect">
            <a:avLst/>
          </a:prstGeom>
          <a:solidFill>
            <a:srgbClr val="062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10277856" y="987552"/>
            <a:ext cx="27432" cy="91440"/>
          </a:xfrm>
          <a:prstGeom prst="rect">
            <a:avLst/>
          </a:prstGeom>
          <a:solidFill>
            <a:srgbClr val="062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Right Arrow 48"/>
          <p:cNvSpPr/>
          <p:nvPr/>
        </p:nvSpPr>
        <p:spPr>
          <a:xfrm>
            <a:off x="8869680" y="882396"/>
            <a:ext cx="384048" cy="118872"/>
          </a:xfrm>
          <a:prstGeom prst="rightArrow">
            <a:avLst/>
          </a:prstGeom>
          <a:solidFill>
            <a:srgbClr val="4A7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0" name="Right Arrow 49"/>
          <p:cNvSpPr/>
          <p:nvPr/>
        </p:nvSpPr>
        <p:spPr>
          <a:xfrm>
            <a:off x="9656064" y="882396"/>
            <a:ext cx="384048" cy="118872"/>
          </a:xfrm>
          <a:prstGeom prst="rightArrow">
            <a:avLst/>
          </a:prstGeom>
          <a:solidFill>
            <a:srgbClr val="4A7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156448" y="1188720"/>
            <a:ext cx="91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A8C4E8"/>
                </a:solidFill>
                <a:latin typeface="Arial"/>
              </a:rPr>
              <a:t>Single Chip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942832" y="1188720"/>
            <a:ext cx="91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A8C4E8"/>
                </a:solidFill>
                <a:latin typeface="Arial"/>
              </a:rPr>
              <a:t>Supernode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660636" y="1188720"/>
            <a:ext cx="1051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A8C4E8"/>
                </a:solidFill>
                <a:latin typeface="Arial"/>
              </a:rPr>
              <a:t>Token Factory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02920" y="1828800"/>
            <a:ext cx="6903720" cy="3611880"/>
          </a:xfrm>
          <a:prstGeom prst="roundRect">
            <a:avLst>
              <a:gd name="adj" fmla="val 2800"/>
            </a:avLst>
          </a:prstGeom>
          <a:solidFill>
            <a:srgbClr val="0D274F"/>
          </a:solidFill>
          <a:ln w="12700">
            <a:solidFill>
              <a:srgbClr val="2052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502920" y="1682496"/>
            <a:ext cx="1691640" cy="310896"/>
          </a:xfrm>
          <a:prstGeom prst="roundRect">
            <a:avLst>
              <a:gd name="adj" fmla="val 50000"/>
            </a:avLst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000" b="1" spc="120">
                <a:solidFill>
                  <a:srgbClr val="06254D"/>
                </a:solidFill>
                <a:latin typeface="Arial"/>
              </a:rPr>
              <a:t>01 · MARKET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77240" y="2103120"/>
            <a:ext cx="635508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EAF3FF"/>
                </a:solidFill>
                <a:latin typeface="Arial"/>
              </a:rPr>
              <a:t>“Supernodes Everywhere” at WAIC 2026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77240" y="2560320"/>
            <a:ext cx="6355080" cy="16459"/>
          </a:xfrm>
          <a:prstGeom prst="rect">
            <a:avLst/>
          </a:prstGeom>
          <a:solidFill>
            <a:srgbClr val="2459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3959352" y="2743200"/>
            <a:ext cx="14630" cy="2560320"/>
          </a:xfrm>
          <a:prstGeom prst="rect">
            <a:avLst/>
          </a:prstGeom>
          <a:solidFill>
            <a:srgbClr val="2459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22960" y="2761488"/>
            <a:ext cx="301752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950" b="1">
                <a:solidFill>
                  <a:srgbClr val="4FD1F5"/>
                </a:solidFill>
                <a:latin typeface="Arial"/>
              </a:rPr>
              <a:t>CHINA · 10+ SUPERNODES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From chip makers to equipment vendors — a concentrated breakout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10+ supernode products unveiled at the show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Chip companies → compute; vendors → full systems &amp; switching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Each playing to its strengths — open collaboration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206240" y="2761488"/>
            <a:ext cx="301752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950" b="1">
                <a:solidFill>
                  <a:srgbClr val="4FD1F5"/>
                </a:solidFill>
                <a:latin typeface="Arial"/>
              </a:rPr>
              <a:t>OVERSEAS · TWO PATHS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NVIDIA: NVLink72 — vertically integrated, closed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AMD: Helios — open standard rack (OCP ORW + UALink + UEC)</a:t>
            </a:r>
            <a:r>
              <a:rPr sz="1050" b="1">
                <a:solidFill>
                  <a:srgbClr val="4FD1F5"/>
                </a:solidFill>
                <a:latin typeface="Arial"/>
              </a:rPr>
              <a:t>•  </a:t>
            </a:r>
            <a:r>
              <a:rPr sz="1050" b="0">
                <a:solidFill>
                  <a:srgbClr val="CFE3FA"/>
                </a:solidFill>
                <a:latin typeface="Arial"/>
              </a:rPr>
              <a:t>Filled with AMD in-house silicon + ROCm open-source software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7589520" y="1828800"/>
            <a:ext cx="4096512" cy="3611880"/>
          </a:xfrm>
          <a:prstGeom prst="roundRect">
            <a:avLst>
              <a:gd name="adj" fmla="val 2800"/>
            </a:avLst>
          </a:prstGeom>
          <a:solidFill>
            <a:srgbClr val="0D274F"/>
          </a:solidFill>
          <a:ln w="12700">
            <a:solidFill>
              <a:srgbClr val="2052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7589520" y="1682496"/>
            <a:ext cx="2103120" cy="310896"/>
          </a:xfrm>
          <a:prstGeom prst="roundRect">
            <a:avLst>
              <a:gd name="adj" fmla="val 50000"/>
            </a:avLst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000" b="1" spc="120">
                <a:solidFill>
                  <a:srgbClr val="06254D"/>
                </a:solidFill>
                <a:latin typeface="Arial"/>
              </a:rPr>
              <a:t>02 · TECHNOLOGY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863840" y="2103120"/>
            <a:ext cx="354787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EAF3FF"/>
                </a:solidFill>
                <a:latin typeface="Arial"/>
              </a:rPr>
              <a:t>Technology Trends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863840" y="2560320"/>
            <a:ext cx="3547872" cy="16459"/>
          </a:xfrm>
          <a:prstGeom prst="rect">
            <a:avLst/>
          </a:prstGeom>
          <a:solidFill>
            <a:srgbClr val="2459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Oval 64"/>
          <p:cNvSpPr/>
          <p:nvPr/>
        </p:nvSpPr>
        <p:spPr>
          <a:xfrm>
            <a:off x="7882127" y="2779776"/>
            <a:ext cx="310896" cy="310896"/>
          </a:xfrm>
          <a:prstGeom prst="ellipse">
            <a:avLst/>
          </a:prstGeom>
          <a:solidFill>
            <a:srgbClr val="2E6B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AF3FF"/>
                </a:solidFill>
                <a:latin typeface="Arial"/>
              </a:rPr>
              <a:t>01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39327" y="2743200"/>
            <a:ext cx="312724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>
                <a:solidFill>
                  <a:srgbClr val="CFE3FA"/>
                </a:solidFill>
                <a:latin typeface="Arial"/>
              </a:rPr>
              <a:t>Scale-Up domain expansion</a:t>
            </a:r>
          </a:p>
        </p:txBody>
      </p:sp>
      <p:sp>
        <p:nvSpPr>
          <p:cNvPr id="67" name="Oval 66"/>
          <p:cNvSpPr/>
          <p:nvPr/>
        </p:nvSpPr>
        <p:spPr>
          <a:xfrm>
            <a:off x="7882127" y="3685031"/>
            <a:ext cx="310896" cy="310896"/>
          </a:xfrm>
          <a:prstGeom prst="ellipse">
            <a:avLst/>
          </a:prstGeom>
          <a:solidFill>
            <a:srgbClr val="2E6B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AF3FF"/>
                </a:solidFill>
                <a:latin typeface="Arial"/>
              </a:rPr>
              <a:t>02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339327" y="3648456"/>
            <a:ext cx="312724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>
                <a:solidFill>
                  <a:srgbClr val="CFE3FA"/>
                </a:solidFill>
                <a:latin typeface="Arial"/>
              </a:rPr>
              <a:t>Rack-level co-design — optical-electrical I/O, liquid cooling &amp; power</a:t>
            </a:r>
          </a:p>
        </p:txBody>
      </p:sp>
      <p:sp>
        <p:nvSpPr>
          <p:cNvPr id="69" name="Oval 68"/>
          <p:cNvSpPr/>
          <p:nvPr/>
        </p:nvSpPr>
        <p:spPr>
          <a:xfrm>
            <a:off x="7882127" y="4590288"/>
            <a:ext cx="310896" cy="310896"/>
          </a:xfrm>
          <a:prstGeom prst="ellipse">
            <a:avLst/>
          </a:prstGeom>
          <a:solidFill>
            <a:srgbClr val="2E6B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AF3FF"/>
                </a:solidFill>
                <a:latin typeface="Arial"/>
              </a:rPr>
              <a:t>03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339327" y="4553712"/>
            <a:ext cx="312724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050" b="0">
                <a:solidFill>
                  <a:srgbClr val="CFE3FA"/>
                </a:solidFill>
                <a:latin typeface="Arial"/>
              </a:rPr>
              <a:t>Open interconnect standardization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02920" y="5577840"/>
            <a:ext cx="11183112" cy="960120"/>
          </a:xfrm>
          <a:prstGeom prst="roundRect">
            <a:avLst>
              <a:gd name="adj" fmla="val 12000"/>
            </a:avLst>
          </a:prstGeom>
          <a:solidFill>
            <a:srgbClr val="0B1F42"/>
          </a:solidFill>
          <a:ln w="12700">
            <a:solidFill>
              <a:srgbClr val="2052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502920" y="5577840"/>
            <a:ext cx="82296" cy="96012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04672" y="5705856"/>
            <a:ext cx="946404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250" b="1">
                <a:solidFill>
                  <a:srgbClr val="EAF3FF"/>
                </a:solidFill>
                <a:latin typeface="Arial"/>
              </a:rPr>
              <a:t>Industry competition has moved past single-card performance into the era of </a:t>
            </a:r>
            <a:r>
              <a:rPr sz="1250" b="1">
                <a:solidFill>
                  <a:srgbClr val="4FD1F5"/>
                </a:solidFill>
                <a:latin typeface="Arial"/>
              </a:rPr>
              <a:t>rack- and cluster-scale supernode system integration.</a:t>
            </a:r>
          </a:p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100" b="0">
                <a:solidFill>
                  <a:srgbClr val="B8D2F2"/>
                </a:solidFill>
                <a:latin typeface="Arial"/>
              </a:rPr>
              <a:t>Supernodes are the core foundation and key engine supporting the scaled, economical and stable supply of Tokens.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0378440" y="5779008"/>
            <a:ext cx="548640" cy="566928"/>
          </a:xfrm>
          <a:prstGeom prst="roundRect">
            <a:avLst>
              <a:gd name="adj" fmla="val 12000"/>
            </a:avLst>
          </a:prstGeom>
          <a:solidFill>
            <a:srgbClr val="0D274F"/>
          </a:solidFill>
          <a:ln w="9525">
            <a:solidFill>
              <a:srgbClr val="2A559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10497312" y="5861304"/>
            <a:ext cx="310896" cy="45720"/>
          </a:xfrm>
          <a:prstGeom prst="rect">
            <a:avLst/>
          </a:prstGeom>
          <a:solidFill>
            <a:srgbClr val="2A55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10497312" y="5971032"/>
            <a:ext cx="310896" cy="45720"/>
          </a:xfrm>
          <a:prstGeom prst="rect">
            <a:avLst/>
          </a:prstGeom>
          <a:solidFill>
            <a:srgbClr val="2A55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10497312" y="6080760"/>
            <a:ext cx="310896" cy="45720"/>
          </a:xfrm>
          <a:prstGeom prst="rect">
            <a:avLst/>
          </a:prstGeom>
          <a:solidFill>
            <a:srgbClr val="2A55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10497312" y="6190488"/>
            <a:ext cx="310896" cy="45720"/>
          </a:xfrm>
          <a:prstGeom prst="rect">
            <a:avLst/>
          </a:prstGeom>
          <a:solidFill>
            <a:srgbClr val="2A55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9" name="Oval 78"/>
          <p:cNvSpPr/>
          <p:nvPr/>
        </p:nvSpPr>
        <p:spPr>
          <a:xfrm>
            <a:off x="10515600" y="5888736"/>
            <a:ext cx="41148" cy="41148"/>
          </a:xfrm>
          <a:prstGeom prst="ellipse">
            <a:avLst/>
          </a:prstGeom>
          <a:solidFill>
            <a:srgbClr val="4FD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0" name="Oval 79"/>
          <p:cNvSpPr/>
          <p:nvPr/>
        </p:nvSpPr>
        <p:spPr>
          <a:xfrm>
            <a:off x="10625328" y="5888736"/>
            <a:ext cx="41148" cy="41148"/>
          </a:xfrm>
          <a:prstGeom prst="ellipse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