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9375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2560320"/>
            <a:ext cx="1219169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FFFFFF"/>
                </a:solidFill>
              </a:defRPr>
            </a:pPr>
            <a:r>
              <a:t>DeepSeek V4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114800"/>
            <a:ext cx="121916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C8DCFF"/>
                </a:solidFill>
              </a:defRPr>
            </a:pPr>
            <a:r>
              <a:t>2026年4月24日发布 · 官方技术文档解读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技术创新④：Muon优化器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097280"/>
            <a:ext cx="5303520" cy="5303520"/>
          </a:xfrm>
          <a:prstGeom prst="rect">
            <a:avLst/>
          </a:prstGeom>
          <a:solidFill>
            <a:srgbClr val="F0F5FF"/>
          </a:solidFill>
          <a:ln>
            <a:solidFill>
              <a:srgbClr val="C8D2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5029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┌─────────────────────────────────────┐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⚡ Muon优化器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普通Adam       vs       Muon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┌─────┐               ┌─────┐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│适应 │               │二阶  │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│学习率│              │收敛  │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└─────┘               └─────┘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💡 Muon更适合MoE架构！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混合Newton-Schulz迭代：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前8步快速收敛 + 后2步稳定系数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└─────────────────────────────────────┘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52160" y="1097280"/>
            <a:ext cx="59436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/>
            </a:pPr>
            <a:r>
              <a:t>什么是Muon？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🔬 原理：</a:t>
            </a:r>
          </a:p>
          <a:p>
            <a:pPr>
              <a:spcAft>
                <a:spcPts val="800"/>
              </a:spcAft>
              <a:defRPr sz="1600"/>
            </a:pPr>
            <a:r>
              <a:t>   • 比Adam更适合MoE架构</a:t>
            </a:r>
          </a:p>
          <a:p>
            <a:pPr>
              <a:spcAft>
                <a:spcPts val="800"/>
              </a:spcAft>
              <a:defRPr sz="1600"/>
            </a:pPr>
            <a:r>
              <a:t>   • 二阶优化，收敛更快更稳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⚡ 技术细节：</a:t>
            </a:r>
          </a:p>
          <a:p>
            <a:pPr>
              <a:spcAft>
                <a:spcPts val="800"/>
              </a:spcAft>
              <a:defRPr sz="1600"/>
            </a:pPr>
            <a:r>
              <a:t>   • 万亿参数MoE上首次大规模采用</a:t>
            </a:r>
          </a:p>
          <a:p>
            <a:pPr>
              <a:spcAft>
                <a:spcPts val="800"/>
              </a:spcAft>
              <a:defRPr sz="1600"/>
            </a:pPr>
            <a:r>
              <a:t>   • Newton-Schulz正交化</a:t>
            </a:r>
          </a:p>
          <a:p>
            <a:pPr>
              <a:spcAft>
                <a:spcPts val="800"/>
              </a:spcAft>
              <a:defRPr sz="1600"/>
            </a:pPr>
            <a:r>
              <a:t>   • 10步迭代，前8快后2稳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🔧 配套：混合ZeRO分配策略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技术创新⑤：FP4+FP8混合精度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097280"/>
            <a:ext cx="5303520" cy="5303520"/>
          </a:xfrm>
          <a:prstGeom prst="rect">
            <a:avLst/>
          </a:prstGeom>
          <a:solidFill>
            <a:srgbClr val="F0F5FF"/>
          </a:solidFill>
          <a:ln>
            <a:solidFill>
              <a:srgbClr val="C8D2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5029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┌─────────────────────────────────────┐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🎯 FP4+FP8混合精度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MoE专家参数 ────→ FP4精度（超低）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(存知识，对精度不敏感)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其他参数   ────→ FP8精度（够用）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(注意力计算，需要高精度)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💡 结果：显存省大半+速度提升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└─────────────────────────────────────┘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52160" y="1097280"/>
            <a:ext cx="59436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/>
            </a:pPr>
            <a:r>
              <a:t>为什么精度分配不同？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📦 MoE专家参数：</a:t>
            </a:r>
          </a:p>
          <a:p>
            <a:pPr>
              <a:spcAft>
                <a:spcPts val="800"/>
              </a:spcAft>
              <a:defRPr sz="1600"/>
            </a:pPr>
            <a:r>
              <a:t>   • 只存储"知识"，像字典查表</a:t>
            </a:r>
          </a:p>
          <a:p>
            <a:pPr>
              <a:spcAft>
                <a:spcPts val="800"/>
              </a:spcAft>
              <a:defRPr sz="1600"/>
            </a:pPr>
            <a:r>
              <a:t>   • 对精度不敏感，FP4够用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🧮 其他参数（注意力等）：</a:t>
            </a:r>
          </a:p>
          <a:p>
            <a:pPr>
              <a:spcAft>
                <a:spcPts val="800"/>
              </a:spcAft>
              <a:defRPr sz="1600"/>
            </a:pPr>
            <a:r>
              <a:t>   • 需要计算，精度低了会出错</a:t>
            </a:r>
          </a:p>
          <a:p>
            <a:pPr>
              <a:spcAft>
                <a:spcPts val="800"/>
              </a:spcAft>
              <a:defRPr sz="1600"/>
            </a:pPr>
            <a:r>
              <a:t>   • 用FP8保持准确性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效果：显存大幅降低 + 推理速度提升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技术创新⑥：Engram记忆架构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097280"/>
            <a:ext cx="5303520" cy="5303520"/>
          </a:xfrm>
          <a:prstGeom prst="rect">
            <a:avLst/>
          </a:prstGeom>
          <a:solidFill>
            <a:srgbClr val="F0F5FF"/>
          </a:solidFill>
          <a:ln>
            <a:solidFill>
              <a:srgbClr val="C8D2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5029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┌─────────────────────────────────────┐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🧬 Engram记忆稀疏架构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┌───────────┐  ┌───────────┐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│ 参数稀疏轴 │ + │ 记忆稀疏轴│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│   (MoE)   │  │ (Engram) │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└───────────┘  └─────┬─────┘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│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▼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冷知识(CPU/内存) + 热知识(GPU)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→ 按需调取，O(1)检索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└─────────────────────────────────────┘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52160" y="1097280"/>
            <a:ext cx="59436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/>
            </a:pPr>
            <a:r>
              <a:t>双轴协同设计：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🔧 参数轴（MoE）：</a:t>
            </a:r>
          </a:p>
          <a:p>
            <a:pPr>
              <a:spcAft>
                <a:spcPts val="800"/>
              </a:spcAft>
              <a:defRPr sz="1600"/>
            </a:pPr>
            <a:r>
              <a:t>   • 哪些专家负责哪类任务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🧬 记忆轴（Engram）：</a:t>
            </a:r>
          </a:p>
          <a:p>
            <a:pPr>
              <a:spcAft>
                <a:spcPts val="800"/>
              </a:spcAft>
              <a:defRPr sz="1600"/>
            </a:pPr>
            <a:r>
              <a:t>   • "冷知识"放CPU/内存</a:t>
            </a:r>
          </a:p>
          <a:p>
            <a:pPr>
              <a:spcAft>
                <a:spcPts val="800"/>
              </a:spcAft>
              <a:defRPr sz="1600"/>
            </a:pPr>
            <a:r>
              <a:t>   • "热知识"放GPU显存</a:t>
            </a:r>
          </a:p>
          <a:p>
            <a:pPr>
              <a:spcAft>
                <a:spcPts val="800"/>
              </a:spcAft>
              <a:defRPr sz="1600"/>
            </a:pPr>
            <a:r>
              <a:t>   • 按需调取，O(1)速度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🚀 效果：首字延迟大幅降低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技术创新⑦：华为昇腾Day0适配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097280"/>
            <a:ext cx="5303520" cy="5303520"/>
          </a:xfrm>
          <a:prstGeom prst="rect">
            <a:avLst/>
          </a:prstGeom>
          <a:solidFill>
            <a:srgbClr val="F0F5FF"/>
          </a:solidFill>
          <a:ln>
            <a:solidFill>
              <a:srgbClr val="C8D2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5029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┌─────────────────────────────────────┐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🏭 华为昇腾Day0适配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英伟达生态          华为昇腾生态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┌─────────┐        ┌─────────┐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│  CUDA   │        │Da Vinci │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│(全球通用)│        │(中国自主)│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└─────────┘        └─────────┘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↓                  ↓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美国限制出口 ────→ 必须适配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V4 = 首个在华为昇腾上原生支持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的万亿参数MoE模型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└─────────────────────────────────────┘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52160" y="1097280"/>
            <a:ext cx="59436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/>
            </a:pPr>
            <a:r>
              <a:t>为什么重要？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⚠️ 背景：</a:t>
            </a:r>
          </a:p>
          <a:p>
            <a:pPr>
              <a:spcAft>
                <a:spcPts val="800"/>
              </a:spcAft>
              <a:defRPr sz="1600"/>
            </a:pPr>
            <a:r>
              <a:t>   • 美国限制英伟达芯片出口</a:t>
            </a:r>
          </a:p>
          <a:p>
            <a:pPr>
              <a:spcAft>
                <a:spcPts val="800"/>
              </a:spcAft>
              <a:defRPr sz="1600"/>
            </a:pPr>
            <a:r>
              <a:t>   • 中国AI必须摆脱CUDA依赖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🔧 DeepSeek做了什么：</a:t>
            </a:r>
          </a:p>
          <a:p>
            <a:pPr>
              <a:spcAft>
                <a:spcPts val="800"/>
              </a:spcAft>
              <a:defRPr sz="1600"/>
            </a:pPr>
            <a:r>
              <a:t>   • 2026年Q1内核级适配</a:t>
            </a:r>
          </a:p>
          <a:p>
            <a:pPr>
              <a:spcAft>
                <a:spcPts val="800"/>
              </a:spcAft>
              <a:defRPr sz="1600"/>
            </a:pPr>
            <a:r>
              <a:t>   • 针对达芬奇架构专门优化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📊 结果：国产芯片有了顶配AI大脑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技术创新⑧：分化再统一后训练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097280"/>
            <a:ext cx="5303520" cy="5303520"/>
          </a:xfrm>
          <a:prstGeom prst="rect">
            <a:avLst/>
          </a:prstGeom>
          <a:solidFill>
            <a:srgbClr val="F0F5FF"/>
          </a:solidFill>
          <a:ln>
            <a:solidFill>
              <a:srgbClr val="C8D2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5029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┌─────────────────────────────────────┐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📚 分化再统一后训练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V3.2方法(旧)      V4方法(新)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┌─────────┐      ┌──────────┐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│ 混合RL  │      │第一步：分化│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│多目标   │      │分领域训练 │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│一次优化 │      │数学/代码 │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└────┬────┘      │Agent/指令│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↓           └────┬─────┘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问题：互相干扰        ↓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┌──────────┐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│第二步：统一│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│OPD蒸馏回  │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│统一模型   │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└──────────┘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└─────────────────────────────────────┘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52160" y="1097280"/>
            <a:ext cx="59436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/>
            </a:pPr>
            <a:r>
              <a:t>为什么改？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😱 V3.2的问题：</a:t>
            </a:r>
          </a:p>
          <a:p>
            <a:pPr>
              <a:spcAft>
                <a:spcPts val="800"/>
              </a:spcAft>
              <a:defRPr sz="1600"/>
            </a:pPr>
            <a:r>
              <a:t>   • 数学、代码、Agent、写作一起学</a:t>
            </a:r>
          </a:p>
          <a:p>
            <a:pPr>
              <a:spcAft>
                <a:spcPts val="800"/>
              </a:spcAft>
              <a:defRPr sz="1600"/>
            </a:pPr>
            <a:r>
              <a:t>   → 互相干扰，什么都学不精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✅ V4的解决方案：</a:t>
            </a:r>
          </a:p>
          <a:p>
            <a:pPr>
              <a:spcAft>
                <a:spcPts val="800"/>
              </a:spcAft>
              <a:defRPr sz="1600"/>
            </a:pPr>
            <a:r>
              <a:t>   第一步：分家（单独训练）</a:t>
            </a:r>
          </a:p>
          <a:p>
            <a:pPr>
              <a:spcAft>
                <a:spcPts val="800"/>
              </a:spcAft>
              <a:defRPr sz="1600"/>
            </a:pPr>
            <a:r>
              <a:t>   第二步：合流（OPD蒸馏）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效果：各能力互不干扰，更纯净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性能对比：开源首次追平闭源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1188720"/>
          <a:ext cx="9144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718457">
                <a:tc>
                  <a:txBody>
                    <a:bodyPr/>
                    <a:lstStyle/>
                    <a:p>
                      <a:pPr algn="ctr">
                        <a:defRPr b="1" sz="1800">
                          <a:solidFill>
                            <a:srgbClr val="FFFFFF"/>
                          </a:solidFill>
                        </a:defRPr>
                      </a:pPr>
                      <a:r>
                        <a:t>测试项目</a:t>
                      </a:r>
                    </a:p>
                  </a:txBody>
                  <a:tcPr>
                    <a:solidFill>
                      <a:srgbClr val="1937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800">
                          <a:solidFill>
                            <a:srgbClr val="FFFFFF"/>
                          </a:solidFill>
                        </a:defRPr>
                      </a:pPr>
                      <a:r>
                        <a:t>V4得分</a:t>
                      </a:r>
                    </a:p>
                  </a:txBody>
                  <a:tcPr>
                    <a:solidFill>
                      <a:srgbClr val="1937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800">
                          <a:solidFill>
                            <a:srgbClr val="FFFFFF"/>
                          </a:solidFill>
                        </a:defRPr>
                      </a:pPr>
                      <a:r>
                        <a:t>对比结果</a:t>
                      </a:r>
                    </a:p>
                  </a:txBody>
                  <a:tcPr>
                    <a:solidFill>
                      <a:srgbClr val="19375F"/>
                    </a:solidFill>
                  </a:tcPr>
                </a:tc>
              </a:tr>
              <a:tr h="718457"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编程能力 (LiveCodeBench)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93.5分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超过GPT-4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</a:tr>
              <a:tr h="718457"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编程竞赛 (Codeforces)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3206分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追平GPT-5.4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18457"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推理能力 (Apex)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90.2分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开源最高分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</a:tr>
              <a:tr h="718457"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长上下文 (RULER)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通过1M测试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超越Gemini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18457"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中文理解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84.4分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仅次于Gemini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</a:tr>
              <a:tr h="718458"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Agent能力 (SWE-bench)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58.2分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比肩Claude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100万token上下文效率提升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1188720"/>
          <a:ext cx="9144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257300">
                <a:tc>
                  <a:txBody>
                    <a:bodyPr/>
                    <a:lstStyle/>
                    <a:p>
                      <a:pPr algn="ctr">
                        <a:defRPr b="1" sz="1800">
                          <a:solidFill>
                            <a:srgbClr val="FFFFFF"/>
                          </a:solidFill>
                        </a:defRPr>
                      </a:pPr>
                      <a:r>
                        <a:t>指标</a:t>
                      </a:r>
                    </a:p>
                  </a:txBody>
                  <a:tcPr>
                    <a:solidFill>
                      <a:srgbClr val="1937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800">
                          <a:solidFill>
                            <a:srgbClr val="FFFFFF"/>
                          </a:solidFill>
                        </a:defRPr>
                      </a:pPr>
                      <a:r>
                        <a:t>V3.2</a:t>
                      </a:r>
                    </a:p>
                  </a:txBody>
                  <a:tcPr>
                    <a:solidFill>
                      <a:srgbClr val="1937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800">
                          <a:solidFill>
                            <a:srgbClr val="FFFFFF"/>
                          </a:solidFill>
                        </a:defRPr>
                      </a:pPr>
                      <a:r>
                        <a:t>V4-Pro</a:t>
                      </a:r>
                    </a:p>
                  </a:txBody>
                  <a:tcPr>
                    <a:solidFill>
                      <a:srgbClr val="1937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800">
                          <a:solidFill>
                            <a:srgbClr val="FFFFFF"/>
                          </a:solidFill>
                        </a:defRPr>
                      </a:pPr>
                      <a:r>
                        <a:t>V4-Flash</a:t>
                      </a:r>
                    </a:p>
                  </a:txBody>
                  <a:tcPr>
                    <a:solidFill>
                      <a:srgbClr val="19375F"/>
                    </a:solidFill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FLOPs占比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100%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27%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13%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KV缓存占用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100%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10%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7%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每Token推理FLOPs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基准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↓73%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↓87%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9375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2560320"/>
            <a:ext cx="1219169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FFFFFF"/>
                </a:solidFill>
              </a:defRPr>
            </a:pPr>
            <a:r>
              <a:t>DeepSeek V4 技术总结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114800"/>
            <a:ext cx="121916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C8DCFF"/>
                </a:solidFill>
              </a:defRPr>
            </a:pPr>
            <a:r>
              <a:t>8大技术创新</a:t>
            </a:r>
            <a:br/>
            <a:r>
              <a:t>让开源AI追平闭源顶级模型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DeepSeek V4是什么？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800"/>
            </a:pPr>
            <a:r>
              <a:rPr>
                <a:solidFill>
                  <a:srgbClr val="323232"/>
                </a:solidFill>
              </a:rPr>
              <a:t>DeepSeek V4 是中国深度求索公司发布的 </a:t>
            </a:r>
            <a:r>
              <a:rPr b="1">
                <a:solidFill>
                  <a:srgbClr val="B41E1E"/>
                </a:solidFill>
              </a:rPr>
              <a:t>新一代开源大模型</a:t>
            </a:r>
            <a:r>
              <a:rPr>
                <a:solidFill>
                  <a:srgbClr val="323232"/>
                </a:solidFill>
              </a:rPr>
              <a:t/>
            </a:r>
          </a:p>
          <a:p>
            <a:pPr>
              <a:spcAft>
                <a:spcPts val="1000"/>
              </a:spcAft>
              <a:defRPr sz="1800"/>
            </a:pPr>
            <a:r>
              <a:t>定位：挑战OpenAI、Google、Anthropic的顶级AI选手</a:t>
            </a:r>
          </a:p>
          <a:p>
            <a:pPr>
              <a:spcAft>
                <a:spcPts val="1000"/>
              </a:spcAft>
              <a:defRPr sz="1800"/>
            </a:pPr>
          </a:p>
          <a:p>
            <a:pPr>
              <a:spcAft>
                <a:spcPts val="1000"/>
              </a:spcAft>
              <a:defRPr sz="1800"/>
            </a:pPr>
            <a:r>
              <a:t>📊 参数规模：1.6万亿参数（Pro版）</a:t>
            </a:r>
          </a:p>
          <a:p>
            <a:pPr>
              <a:spcAft>
                <a:spcPts val="1000"/>
              </a:spcAft>
              <a:defRPr sz="1800"/>
            </a:pPr>
            <a:r>
              <a:t>⚡ 激活参数：仅490亿（每次推理只用这么多）</a:t>
            </a:r>
          </a:p>
          <a:p>
            <a:pPr>
              <a:spcAft>
                <a:spcPts val="1000"/>
              </a:spcAft>
              <a:defRPr sz="1800"/>
            </a:pPr>
            <a:r>
              <a:t>🎯 上下文：100万token超长上下文</a:t>
            </a:r>
          </a:p>
          <a:p>
            <a:pPr>
              <a:spcAft>
                <a:spcPts val="1000"/>
              </a:spcAft>
              <a:defRPr sz="1800"/>
            </a:pPr>
          </a:p>
          <a:p>
            <a:pPr>
              <a:spcAft>
                <a:spcPts val="1000"/>
              </a:spcAft>
              <a:defRPr sz="1800"/>
            </a:pPr>
            <a:r>
              <a:t>🔓 完全开源 · MIT许可证</a:t>
            </a:r>
          </a:p>
          <a:p>
            <a:pPr>
              <a:spcAft>
                <a:spcPts val="1000"/>
              </a:spcAft>
              <a:defRPr sz="1800"/>
            </a:pPr>
            <a:r>
              <a:t>💰 价格仅为GPT-5的1/50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两个版本对比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1188720"/>
          <a:ext cx="9144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676400">
                <a:tc>
                  <a:txBody>
                    <a:bodyPr/>
                    <a:lstStyle/>
                    <a:p>
                      <a:pPr algn="ctr">
                        <a:defRPr b="1" sz="1800">
                          <a:solidFill>
                            <a:srgbClr val="FFFFFF"/>
                          </a:solidFill>
                        </a:defRPr>
                      </a:pPr>
                      <a:r>
                        <a:t>版本</a:t>
                      </a:r>
                    </a:p>
                  </a:txBody>
                  <a:tcPr>
                    <a:solidFill>
                      <a:srgbClr val="1937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800">
                          <a:solidFill>
                            <a:srgbClr val="FFFFFF"/>
                          </a:solidFill>
                        </a:defRPr>
                      </a:pPr>
                      <a:r>
                        <a:t>总参数</a:t>
                      </a:r>
                    </a:p>
                  </a:txBody>
                  <a:tcPr>
                    <a:solidFill>
                      <a:srgbClr val="1937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800">
                          <a:solidFill>
                            <a:srgbClr val="FFFFFF"/>
                          </a:solidFill>
                        </a:defRPr>
                      </a:pPr>
                      <a:r>
                        <a:t>激活参数</a:t>
                      </a:r>
                    </a:p>
                  </a:txBody>
                  <a:tcPr>
                    <a:solidFill>
                      <a:srgbClr val="1937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800">
                          <a:solidFill>
                            <a:srgbClr val="FFFFFF"/>
                          </a:solidFill>
                        </a:defRPr>
                      </a:pPr>
                      <a:r>
                        <a:t>价格/百万Token</a:t>
                      </a:r>
                    </a:p>
                  </a:txBody>
                  <a:tcPr>
                    <a:solidFill>
                      <a:srgbClr val="19375F"/>
                    </a:solidFill>
                  </a:tcPr>
                </a:tc>
              </a:tr>
              <a:tr h="1676400"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V4-Pro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1.6万亿(1.6T)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490亿(49B)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24元</a:t>
                      </a:r>
                    </a:p>
                  </a:txBody>
                  <a:tcPr>
                    <a:solidFill>
                      <a:srgbClr val="EBF0FA"/>
                    </a:solidFill>
                  </a:tcPr>
                </a:tc>
              </a:tr>
              <a:tr h="1676400"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V4-Flash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2840亿(284B)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130亿(13B)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323232"/>
                          </a:solidFill>
                        </a:defRPr>
                      </a:pPr>
                      <a:r>
                        <a:t>2元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官方架构图：DeepSeek V4 混合注意力</a:t>
            </a:r>
          </a:p>
        </p:txBody>
      </p:sp>
      <p:pic>
        <p:nvPicPr>
          <p:cNvPr id="4" name="Picture 3" descr="deepseek_v4_arc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188720"/>
            <a:ext cx="8503920" cy="62247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76072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i="1">
                <a:solidFill>
                  <a:srgbClr val="646464"/>
                </a:solidFill>
              </a:defRPr>
            </a:pPr>
            <a:r>
              <a:t>来源：NVIDIA官方博客 - DeepSeek-V4混合注意力架构图</a:t>
            </a:r>
            <a:br/>
            <a:r>
              <a:t>展示了CSA/HCA双路径注意力机制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官方性能图：NVIDIA Blackwell 性能帕累托曲线</a:t>
            </a:r>
          </a:p>
        </p:txBody>
      </p:sp>
      <p:pic>
        <p:nvPicPr>
          <p:cNvPr id="4" name="Picture 3" descr="deepseek_v4_paret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188720"/>
            <a:ext cx="8503920" cy="56204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76072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i="1">
                <a:solidFill>
                  <a:srgbClr val="646464"/>
                </a:solidFill>
              </a:defRPr>
            </a:pPr>
            <a:r>
              <a:t>来源：NVIDIA官方博客 - Blackwell Ultra DeepSeek-V4-Pro性能曲线</a:t>
            </a:r>
            <a:br/>
            <a:r>
              <a:t>展示推理效率与精度的最优权衡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官方性能对比：DeepSeek V4 Benchmark</a:t>
            </a:r>
          </a:p>
        </p:txBody>
      </p:sp>
      <p:pic>
        <p:nvPicPr>
          <p:cNvPr id="4" name="Picture 3" descr="deepseek_v4_performa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188720"/>
            <a:ext cx="8503920" cy="46022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76072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i="1">
                <a:solidFill>
                  <a:srgbClr val="646464"/>
                </a:solidFill>
              </a:defRPr>
            </a:pPr>
            <a:r>
              <a:t>来源：HuggingFace官方模型卡</a:t>
            </a:r>
            <a:br/>
            <a:r>
              <a:t>V4-Pro在多项基准测试中追平或超越顶级闭源模型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技术创新①：MoE混合专家架构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097280"/>
            <a:ext cx="5303520" cy="5303520"/>
          </a:xfrm>
          <a:prstGeom prst="rect">
            <a:avLst/>
          </a:prstGeom>
          <a:solidFill>
            <a:srgbClr val="F0F5FF"/>
          </a:solidFill>
          <a:ln>
            <a:solidFill>
              <a:srgbClr val="C8D2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5029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┌─────────────────────────────────────┐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输入Token: "你好"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└─────────────┬───────────────────────┘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              ▼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┌────────────────────────────┐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Gate 门控网络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Top-K 选择 → 选2个专家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└────────────┬───────────────┘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     ┌──────┴──────┐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     ▼           ▼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┌────────┐  ┌────────┐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│专家 A  │  │专家 B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│(代码)  │  │(数学)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└───┬────┘  └───┬────┘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    └─────┬─────┘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          ▼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💡 1.6万亿参数，每次只激活490亿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   → 省33倍算力！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52160" y="1097280"/>
            <a:ext cx="59436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/>
            </a:pPr>
            <a:r>
              <a:t>大白话理解：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🤔 传统模型：所有参数都要算</a:t>
            </a:r>
          </a:p>
          <a:p>
            <a:pPr>
              <a:spcAft>
                <a:spcPts val="800"/>
              </a:spcAft>
              <a:defRPr sz="1600"/>
            </a:pPr>
            <a:r>
              <a:t>   → 1000亿参数 = 每次用1000亿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💡 MoE模型：按需调用</a:t>
            </a:r>
          </a:p>
          <a:p>
            <a:pPr>
              <a:spcAft>
                <a:spcPts val="800"/>
              </a:spcAft>
              <a:defRPr sz="1600"/>
            </a:pPr>
            <a:r>
              <a:t>   → 1000亿参数 = 每次用30亿</a:t>
            </a:r>
          </a:p>
          <a:p>
            <a:pPr>
              <a:spcAft>
                <a:spcPts val="800"/>
              </a:spcAft>
              <a:defRPr sz="1600"/>
            </a:pPr>
            <a:r>
              <a:t>   → 剩下970亿"待命"！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📌 三大关键设计：</a:t>
            </a:r>
          </a:p>
          <a:p>
            <a:pPr>
              <a:spcAft>
                <a:spcPts val="800"/>
              </a:spcAft>
              <a:defRPr sz="1600"/>
            </a:pPr>
            <a:r>
              <a:t>① 细粒度专家：16个专家一组</a:t>
            </a:r>
          </a:p>
          <a:p>
            <a:pPr>
              <a:spcAft>
                <a:spcPts val="800"/>
              </a:spcAft>
              <a:defRPr sz="1600"/>
            </a:pPr>
            <a:r>
              <a:t>② 负载均衡：避免某些专家"累死"</a:t>
            </a:r>
          </a:p>
          <a:p>
            <a:pPr>
              <a:spcAft>
                <a:spcPts val="800"/>
              </a:spcAft>
              <a:defRPr sz="1600"/>
            </a:pPr>
            <a:r>
              <a:t>③ 通信优化：梯度量化，通信减半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技术创新②：CSA/HCA混合注意力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097280"/>
            <a:ext cx="5303520" cy="5303520"/>
          </a:xfrm>
          <a:prstGeom prst="rect">
            <a:avLst/>
          </a:prstGeom>
          <a:solidFill>
            <a:srgbClr val="F0F5FF"/>
          </a:solidFill>
          <a:ln>
            <a:solidFill>
              <a:srgbClr val="C8D2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5029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┌───────────────────────────────────────┐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🔍 混合注意力机制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短文本              长文本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│                  │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▼                  ▼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┌──────┐        ┌────────────┐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│ CSA  │        │    HCA     │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│4倍压缩│   →   │ 128倍压缩  │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└──┬───┘        └─────┬──────┘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└────────┬─────────┘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▼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FLOPs ↓73%  KV缓存 ↓90%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└───────────────────────────────────────┘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52160" y="1097280"/>
            <a:ext cx="59436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/>
            </a:pPr>
            <a:r>
              <a:t>两种注意力，各司其职：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📝 CSA（压缩稀疏注意力）：</a:t>
            </a:r>
          </a:p>
          <a:p>
            <a:pPr>
              <a:spcAft>
                <a:spcPts val="800"/>
              </a:spcAft>
              <a:defRPr sz="1600"/>
            </a:pPr>
            <a:r>
              <a:t>   • 处理常规长度文本</a:t>
            </a:r>
          </a:p>
          <a:p>
            <a:pPr>
              <a:spcAft>
                <a:spcPts val="800"/>
              </a:spcAft>
              <a:defRPr sz="1600"/>
            </a:pPr>
            <a:r>
              <a:t>   • KV压缩4倍，top-K选关键块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🚀 HCA（超压注意力）：</a:t>
            </a:r>
          </a:p>
          <a:p>
            <a:pPr>
              <a:spcAft>
                <a:spcPts val="800"/>
              </a:spcAft>
              <a:defRPr sz="1600"/>
            </a:pPr>
            <a:r>
              <a:t>   • 处理超长文本（100万token）</a:t>
            </a:r>
          </a:p>
          <a:p>
            <a:pPr>
              <a:spcAft>
                <a:spcPts val="800"/>
              </a:spcAft>
              <a:defRPr sz="1600"/>
            </a:pPr>
            <a:r>
              <a:t>   • KV压缩128倍，只剩0.8%</a:t>
            </a:r>
          </a:p>
          <a:p>
            <a:pPr>
              <a:spcAft>
                <a:spcPts val="800"/>
              </a:spcAft>
              <a:defRPr sz="1600"/>
            </a:pPr>
            <a:r>
              <a:t>   • 1M上下文，FLOPs只用27%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大白话：短文章正常看，长文章"一目十行"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9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技术创新③：mHC流形约束超连接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097280"/>
            <a:ext cx="5303520" cy="5303520"/>
          </a:xfrm>
          <a:prstGeom prst="rect">
            <a:avLst/>
          </a:prstGeom>
          <a:solidFill>
            <a:srgbClr val="F0F5FF"/>
          </a:solidFill>
          <a:ln>
            <a:solidFill>
              <a:srgbClr val="C8D2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5029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┌─────────────────────────────────────┐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🔗 mHC流形约束超连接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传统问题：     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• 专家崩溃/路由死锁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• 60层放大3000倍！训练爆炸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   ↓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┌─────────────────────────┐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│ mHC流形约束              │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│ Sinkhorn-Knopp归一化     │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│ 双向随机矩阵约束         │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└───────────┬─────────────┘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           ↓                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│   60层放大 → 仅1.6倍！稳定训练    │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└─────────────────────────────────────┘</a:t>
            </a:r>
          </a:p>
          <a:p>
            <a:pPr>
              <a:spcAft>
                <a:spcPts val="100"/>
              </a:spcAft>
              <a:defRPr sz="1100">
                <a:solidFill>
                  <a:srgbClr val="1E3278"/>
                </a:solidFill>
                <a:latin typeface="Consolas"/>
              </a:defRPr>
            </a:pPr>
            <a: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52160" y="1097280"/>
            <a:ext cx="59436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/>
            </a:pPr>
            <a:r>
              <a:t>mHC解决什么问题？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😱 传统问题：</a:t>
            </a:r>
          </a:p>
          <a:p>
            <a:pPr>
              <a:spcAft>
                <a:spcPts val="800"/>
              </a:spcAft>
              <a:defRPr sz="1600"/>
            </a:pPr>
            <a:r>
              <a:t>   • 层数太深，信号放大3000倍</a:t>
            </a:r>
          </a:p>
          <a:p>
            <a:pPr>
              <a:spcAft>
                <a:spcPts val="800"/>
              </a:spcAft>
              <a:defRPr sz="1600"/>
            </a:pPr>
            <a:r>
              <a:t>   • 训练不稳定，模型"疯掉"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💎 mHC解决方案：</a:t>
            </a:r>
          </a:p>
          <a:p>
            <a:pPr>
              <a:spcAft>
                <a:spcPts val="800"/>
              </a:spcAft>
              <a:defRPr sz="1600"/>
            </a:pPr>
            <a:r>
              <a:t>   • 在专家层之间建"流形连接"</a:t>
            </a:r>
          </a:p>
          <a:p>
            <a:pPr>
              <a:spcAft>
                <a:spcPts val="800"/>
              </a:spcAft>
              <a:defRPr sz="1600"/>
            </a:pPr>
            <a:r>
              <a:t>   • 用Sinkhorn-Knopp算法</a:t>
            </a:r>
          </a:p>
          <a:p>
            <a:pPr>
              <a:spcAft>
                <a:spcPts val="800"/>
              </a:spcAft>
              <a:defRPr sz="1600"/>
            </a:pPr>
            <a:r>
              <a:t>   • 让梯度平滑流动，不爆炸</a:t>
            </a:r>
          </a:p>
          <a:p>
            <a:pPr>
              <a:spcAft>
                <a:spcPts val="800"/>
              </a:spcAft>
              <a:defRPr sz="1600"/>
            </a:pPr>
          </a:p>
          <a:p>
            <a:pPr>
              <a:spcAft>
                <a:spcPts val="800"/>
              </a:spcAft>
              <a:defRPr sz="1600"/>
            </a:pPr>
            <a:r>
              <a:t>📊 效果：训练效率提升30%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