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4630400" cy="9753600" type="custom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20" Type="http://schemas.openxmlformats.org/officeDocument/2006/relationships/image" Target="../media/image19.png"/><Relationship Id="rId21" Type="http://schemas.openxmlformats.org/officeDocument/2006/relationships/image" Target="../media/image20.png"/><Relationship Id="rId2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lean-bas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9753600"/>
          </a:xfrm>
          <a:prstGeom prst="rect">
            <a:avLst/>
          </a:prstGeom>
        </p:spPr>
      </p:pic>
      <p:pic>
        <p:nvPicPr>
          <p:cNvPr id="3" name="bar-magnifier"/>
          <p:cNvPicPr/>
          <p:nvPr/>
        </p:nvPicPr>
        <p:blipFill>
          <a:blip r:embed="rId3"/>
          <a:stretch>
            <a:fillRect/>
          </a:stretch>
        </p:blipFill>
        <p:spPr>
          <a:xfrm>
            <a:off x="533400" y="3143250"/>
            <a:ext cx="571500" cy="571500"/>
          </a:xfrm>
          <a:prstGeom prst="rect">
            <a:avLst/>
          </a:prstGeom>
        </p:spPr>
      </p:pic>
      <p:pic>
        <p:nvPicPr>
          <p:cNvPr id="4" name="bar-sliders"/>
          <p:cNvPicPr/>
          <p:nvPr/>
        </p:nvPicPr>
        <p:blipFill>
          <a:blip r:embed="rId4"/>
          <a:stretch>
            <a:fillRect/>
          </a:stretch>
        </p:blipFill>
        <p:spPr>
          <a:xfrm>
            <a:off x="1400175" y="3143250"/>
            <a:ext cx="571500" cy="571500"/>
          </a:xfrm>
          <a:prstGeom prst="rect">
            <a:avLst/>
          </a:prstGeom>
        </p:spPr>
      </p:pic>
      <p:pic>
        <p:nvPicPr>
          <p:cNvPr id="5" name="bar-database"/>
          <p:cNvPicPr/>
          <p:nvPr/>
        </p:nvPicPr>
        <p:blipFill>
          <a:blip r:embed="rId5"/>
          <a:stretch>
            <a:fillRect/>
          </a:stretch>
        </p:blipFill>
        <p:spPr>
          <a:xfrm>
            <a:off x="2257425" y="3143250"/>
            <a:ext cx="571500" cy="571500"/>
          </a:xfrm>
          <a:prstGeom prst="rect">
            <a:avLst/>
          </a:prstGeom>
        </p:spPr>
      </p:pic>
      <p:pic>
        <p:nvPicPr>
          <p:cNvPr id="6" name="bar-people"/>
          <p:cNvPicPr/>
          <p:nvPr/>
        </p:nvPicPr>
        <p:blipFill>
          <a:blip r:embed="rId6"/>
          <a:stretch>
            <a:fillRect/>
          </a:stretch>
        </p:blipFill>
        <p:spPr>
          <a:xfrm>
            <a:off x="3114675" y="3143250"/>
            <a:ext cx="571500" cy="571500"/>
          </a:xfrm>
          <a:prstGeom prst="rect">
            <a:avLst/>
          </a:prstGeom>
        </p:spPr>
      </p:pic>
      <p:pic>
        <p:nvPicPr>
          <p:cNvPr id="7" name="bar-shield"/>
          <p:cNvPicPr/>
          <p:nvPr/>
        </p:nvPicPr>
        <p:blipFill>
          <a:blip r:embed="rId7"/>
          <a:stretch>
            <a:fillRect/>
          </a:stretch>
        </p:blipFill>
        <p:spPr>
          <a:xfrm>
            <a:off x="3971925" y="3143250"/>
            <a:ext cx="571500" cy="571500"/>
          </a:xfrm>
          <a:prstGeom prst="rect">
            <a:avLst/>
          </a:prstGeom>
        </p:spPr>
      </p:pic>
      <p:pic>
        <p:nvPicPr>
          <p:cNvPr id="8" name="bar-link"/>
          <p:cNvPicPr/>
          <p:nvPr/>
        </p:nvPicPr>
        <p:blipFill>
          <a:blip r:embed="rId8"/>
          <a:stretch>
            <a:fillRect/>
          </a:stretch>
        </p:blipFill>
        <p:spPr>
          <a:xfrm>
            <a:off x="4829175" y="3143250"/>
            <a:ext cx="571500" cy="571500"/>
          </a:xfrm>
          <a:prstGeom prst="rect">
            <a:avLst/>
          </a:prstGeom>
        </p:spPr>
      </p:pic>
      <p:pic>
        <p:nvPicPr>
          <p:cNvPr id="9" name="radar-magnifier"/>
          <p:cNvPicPr/>
          <p:nvPr/>
        </p:nvPicPr>
        <p:blipFill>
          <a:blip r:embed="rId9"/>
          <a:stretch>
            <a:fillRect/>
          </a:stretch>
        </p:blipFill>
        <p:spPr>
          <a:xfrm>
            <a:off x="2619375" y="4819650"/>
            <a:ext cx="533400" cy="533400"/>
          </a:xfrm>
          <a:prstGeom prst="rect">
            <a:avLst/>
          </a:prstGeom>
        </p:spPr>
      </p:pic>
      <p:pic>
        <p:nvPicPr>
          <p:cNvPr id="10" name="radar-sliders"/>
          <p:cNvPicPr/>
          <p:nvPr/>
        </p:nvPicPr>
        <p:blipFill>
          <a:blip r:embed="rId10"/>
          <a:stretch>
            <a:fillRect/>
          </a:stretch>
        </p:blipFill>
        <p:spPr>
          <a:xfrm>
            <a:off x="4457700" y="5905500"/>
            <a:ext cx="533400" cy="533400"/>
          </a:xfrm>
          <a:prstGeom prst="rect">
            <a:avLst/>
          </a:prstGeom>
        </p:spPr>
      </p:pic>
      <p:pic>
        <p:nvPicPr>
          <p:cNvPr id="11" name="radar-database"/>
          <p:cNvPicPr/>
          <p:nvPr/>
        </p:nvPicPr>
        <p:blipFill>
          <a:blip r:embed="rId11"/>
          <a:stretch>
            <a:fillRect/>
          </a:stretch>
        </p:blipFill>
        <p:spPr>
          <a:xfrm>
            <a:off x="4457700" y="7219950"/>
            <a:ext cx="533400" cy="533400"/>
          </a:xfrm>
          <a:prstGeom prst="rect">
            <a:avLst/>
          </a:prstGeom>
        </p:spPr>
      </p:pic>
      <p:pic>
        <p:nvPicPr>
          <p:cNvPr id="12" name="radar-people"/>
          <p:cNvPicPr/>
          <p:nvPr/>
        </p:nvPicPr>
        <p:blipFill>
          <a:blip r:embed="rId12"/>
          <a:stretch>
            <a:fillRect/>
          </a:stretch>
        </p:blipFill>
        <p:spPr>
          <a:xfrm>
            <a:off x="3114675" y="8143875"/>
            <a:ext cx="533400" cy="533400"/>
          </a:xfrm>
          <a:prstGeom prst="rect">
            <a:avLst/>
          </a:prstGeom>
        </p:spPr>
      </p:pic>
      <p:pic>
        <p:nvPicPr>
          <p:cNvPr id="13" name="radar-shield"/>
          <p:cNvPicPr/>
          <p:nvPr/>
        </p:nvPicPr>
        <p:blipFill>
          <a:blip r:embed="rId13"/>
          <a:stretch>
            <a:fillRect/>
          </a:stretch>
        </p:blipFill>
        <p:spPr>
          <a:xfrm>
            <a:off x="304800" y="7219950"/>
            <a:ext cx="533400" cy="533400"/>
          </a:xfrm>
          <a:prstGeom prst="rect">
            <a:avLst/>
          </a:prstGeom>
        </p:spPr>
      </p:pic>
      <p:pic>
        <p:nvPicPr>
          <p:cNvPr id="14" name="radar-link"/>
          <p:cNvPicPr/>
          <p:nvPr/>
        </p:nvPicPr>
        <p:blipFill>
          <a:blip r:embed="rId14"/>
          <a:stretch>
            <a:fillRect/>
          </a:stretch>
        </p:blipFill>
        <p:spPr>
          <a:xfrm>
            <a:off x="304800" y="5905500"/>
            <a:ext cx="533400" cy="533400"/>
          </a:xfrm>
          <a:prstGeom prst="rect">
            <a:avLst/>
          </a:prstGeom>
        </p:spPr>
      </p:pic>
      <p:pic>
        <p:nvPicPr>
          <p:cNvPr id="15" name="footer-brain"/>
          <p:cNvPicPr/>
          <p:nvPr/>
        </p:nvPicPr>
        <p:blipFill>
          <a:blip r:embed="rId15"/>
          <a:stretch>
            <a:fillRect/>
          </a:stretch>
        </p:blipFill>
        <p:spPr>
          <a:xfrm>
            <a:off x="4572000" y="8982075"/>
            <a:ext cx="342900" cy="342900"/>
          </a:xfrm>
          <a:prstGeom prst="rect">
            <a:avLst/>
          </a:prstGeom>
        </p:spPr>
      </p:pic>
      <p:pic>
        <p:nvPicPr>
          <p:cNvPr id="16" name="footer-chip"/>
          <p:cNvPicPr/>
          <p:nvPr/>
        </p:nvPicPr>
        <p:blipFill>
          <a:blip r:embed="rId16"/>
          <a:stretch>
            <a:fillRect/>
          </a:stretch>
        </p:blipFill>
        <p:spPr>
          <a:xfrm>
            <a:off x="8286750" y="8982075"/>
            <a:ext cx="342900" cy="342900"/>
          </a:xfrm>
          <a:prstGeom prst="rect">
            <a:avLst/>
          </a:prstGeom>
        </p:spPr>
      </p:pic>
      <p:pic>
        <p:nvPicPr>
          <p:cNvPr id="17" name="footer-rocket"/>
          <p:cNvPicPr/>
          <p:nvPr/>
        </p:nvPicPr>
        <p:blipFill>
          <a:blip r:embed="rId17"/>
          <a:stretch>
            <a:fillRect/>
          </a:stretch>
        </p:blipFill>
        <p:spPr>
          <a:xfrm>
            <a:off x="11811000" y="8982075"/>
            <a:ext cx="342900" cy="342900"/>
          </a:xfrm>
          <a:prstGeom prst="rect">
            <a:avLst/>
          </a:prstGeom>
        </p:spPr>
      </p:pic>
      <p:pic>
        <p:nvPicPr>
          <p:cNvPr id="18" name="pillar-1"/>
          <p:cNvPicPr/>
          <p:nvPr/>
        </p:nvPicPr>
        <p:blipFill>
          <a:blip r:embed="rId18"/>
          <a:stretch>
            <a:fillRect/>
          </a:stretch>
        </p:blipFill>
        <p:spPr>
          <a:xfrm>
            <a:off x="6286500" y="1238250"/>
            <a:ext cx="476250" cy="476250"/>
          </a:xfrm>
          <a:prstGeom prst="rect">
            <a:avLst/>
          </a:prstGeom>
        </p:spPr>
      </p:pic>
      <p:pic>
        <p:nvPicPr>
          <p:cNvPr id="19" name="pillar-2"/>
          <p:cNvPicPr/>
          <p:nvPr/>
        </p:nvPicPr>
        <p:blipFill>
          <a:blip r:embed="rId19"/>
          <a:stretch>
            <a:fillRect/>
          </a:stretch>
        </p:blipFill>
        <p:spPr>
          <a:xfrm>
            <a:off x="10906125" y="1238250"/>
            <a:ext cx="476250" cy="476250"/>
          </a:xfrm>
          <a:prstGeom prst="rect">
            <a:avLst/>
          </a:prstGeom>
        </p:spPr>
      </p:pic>
      <p:pic>
        <p:nvPicPr>
          <p:cNvPr id="20" name="pillar-3"/>
          <p:cNvPicPr/>
          <p:nvPr/>
        </p:nvPicPr>
        <p:blipFill>
          <a:blip r:embed="rId20"/>
          <a:stretch>
            <a:fillRect/>
          </a:stretch>
        </p:blipFill>
        <p:spPr>
          <a:xfrm>
            <a:off x="6286500" y="5143500"/>
            <a:ext cx="476250" cy="476250"/>
          </a:xfrm>
          <a:prstGeom prst="rect">
            <a:avLst/>
          </a:prstGeom>
        </p:spPr>
      </p:pic>
      <p:pic>
        <p:nvPicPr>
          <p:cNvPr id="21" name="pillar-4"/>
          <p:cNvPicPr/>
          <p:nvPr/>
        </p:nvPicPr>
        <p:blipFill>
          <a:blip r:embed="rId21"/>
          <a:stretch>
            <a:fillRect/>
          </a:stretch>
        </p:blipFill>
        <p:spPr>
          <a:xfrm>
            <a:off x="10906125" y="5143500"/>
            <a:ext cx="476250" cy="476250"/>
          </a:xfrm>
          <a:prstGeom prst="rect">
            <a:avLst/>
          </a:prstGeom>
        </p:spPr>
      </p:pic>
      <p:pic>
        <p:nvPicPr>
          <p:cNvPr id="22" name="dataflow-dot"/>
          <p:cNvPicPr/>
          <p:nvPr/>
        </p:nvPicPr>
        <p:blipFill>
          <a:blip r:embed="rId22"/>
          <a:stretch>
            <a:fillRect/>
          </a:stretch>
        </p:blipFill>
        <p:spPr>
          <a:xfrm>
            <a:off x="9525000" y="4572000"/>
            <a:ext cx="476250" cy="476250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514350" y="247650"/>
            <a:ext cx="4419600" cy="75247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18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开源 AI 模型的优势 开放生态 · 透明可信 · 共建共享 · 加速创新</a:t>
            </a:r>
            <a:endParaRPr lang="zh-CN" sz="1180"/>
          </a:p>
        </p:txBody>
      </p:sp>
      <p:sp>
        <p:nvSpPr>
          <p:cNvPr id="24" name="TextBox 24"/>
          <p:cNvSpPr txBox="1"/>
          <p:nvPr/>
        </p:nvSpPr>
        <p:spPr>
          <a:xfrm>
            <a:off x="6362700" y="1104900"/>
            <a:ext cx="2914650" cy="69532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14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1 TRILLION-PARAMETER SCALE 万亿参数规模</a:t>
            </a:r>
            <a:endParaRPr lang="zh-CN" sz="1140"/>
          </a:p>
        </p:txBody>
      </p:sp>
      <p:sp>
        <p:nvSpPr>
          <p:cNvPr id="25" name="TextBox 25"/>
          <p:cNvSpPr txBox="1"/>
          <p:nvPr/>
        </p:nvSpPr>
        <p:spPr>
          <a:xfrm>
            <a:off x="333375" y="1209675"/>
            <a:ext cx="1885950" cy="31432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65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优势对比（调研结果</a:t>
            </a:r>
            <a:endParaRPr lang="zh-CN" sz="1650"/>
          </a:p>
        </p:txBody>
      </p:sp>
      <p:sp>
        <p:nvSpPr>
          <p:cNvPr id="26" name="TextBox 26"/>
          <p:cNvSpPr txBox="1"/>
          <p:nvPr/>
        </p:nvSpPr>
        <p:spPr>
          <a:xfrm>
            <a:off x="11287125" y="1276350"/>
            <a:ext cx="1666875" cy="42862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88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MoE ARCHITECTURE 混合专家架构</a:t>
            </a:r>
            <a:endParaRPr lang="zh-CN" sz="880"/>
          </a:p>
        </p:txBody>
      </p:sp>
      <p:sp>
        <p:nvSpPr>
          <p:cNvPr id="27" name="TextBox 27"/>
          <p:cNvSpPr txBox="1"/>
          <p:nvPr/>
        </p:nvSpPr>
        <p:spPr>
          <a:xfrm>
            <a:off x="7658100" y="1457325"/>
            <a:ext cx="1981200" cy="174307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3929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1T+ 参数</a:t>
            </a:r>
            <a:endParaRPr lang="zh-CN" sz="3929"/>
          </a:p>
        </p:txBody>
      </p:sp>
      <p:sp>
        <p:nvSpPr>
          <p:cNvPr id="28" name="TextBox 28"/>
          <p:cNvSpPr txBox="1"/>
          <p:nvPr/>
        </p:nvSpPr>
        <p:spPr>
          <a:xfrm>
            <a:off x="4667250" y="1695450"/>
            <a:ext cx="428625" cy="2095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35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93%</a:t>
            </a:r>
            <a:endParaRPr lang="zh-CN" sz="1350"/>
          </a:p>
        </p:txBody>
      </p:sp>
      <p:sp>
        <p:nvSpPr>
          <p:cNvPr id="29" name="TextBox 29"/>
          <p:cNvSpPr txBox="1"/>
          <p:nvPr/>
        </p:nvSpPr>
        <p:spPr>
          <a:xfrm>
            <a:off x="10496550" y="1962150"/>
            <a:ext cx="1771650" cy="65722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18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输入 Token 路由(Router)</a:t>
            </a:r>
            <a:endParaRPr lang="zh-CN" sz="1180"/>
          </a:p>
        </p:txBody>
      </p:sp>
      <p:sp>
        <p:nvSpPr>
          <p:cNvPr id="30" name="TextBox 30"/>
          <p:cNvSpPr txBox="1"/>
          <p:nvPr/>
        </p:nvSpPr>
        <p:spPr>
          <a:xfrm>
            <a:off x="6743700" y="1981200"/>
            <a:ext cx="581025" cy="933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34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7B 参数</a:t>
            </a:r>
            <a:endParaRPr lang="zh-CN" sz="1340"/>
          </a:p>
        </p:txBody>
      </p:sp>
      <p:sp>
        <p:nvSpPr>
          <p:cNvPr id="31" name="TextBox 31"/>
          <p:cNvSpPr txBox="1"/>
          <p:nvPr/>
        </p:nvSpPr>
        <p:spPr>
          <a:xfrm>
            <a:off x="6191250" y="2009775"/>
            <a:ext cx="228600" cy="69532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45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模型技术</a:t>
            </a:r>
            <a:endParaRPr lang="zh-CN" sz="450"/>
          </a:p>
        </p:txBody>
      </p:sp>
      <p:sp>
        <p:nvSpPr>
          <p:cNvPr id="32" name="TextBox 32"/>
          <p:cNvSpPr txBox="1"/>
          <p:nvPr/>
        </p:nvSpPr>
        <p:spPr>
          <a:xfrm>
            <a:off x="7143750" y="2981325"/>
            <a:ext cx="1733550" cy="1905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07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从7B到1T+参数的指数级扩展</a:t>
            </a:r>
            <a:endParaRPr lang="zh-CN" sz="1070"/>
          </a:p>
        </p:txBody>
      </p:sp>
      <p:sp>
        <p:nvSpPr>
          <p:cNvPr id="33" name="TextBox 33"/>
          <p:cNvSpPr txBox="1"/>
          <p:nvPr/>
        </p:nvSpPr>
        <p:spPr>
          <a:xfrm>
            <a:off x="10296525" y="3409950"/>
            <a:ext cx="219075" cy="69532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43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硬件支撑</a:t>
            </a:r>
            <a:endParaRPr lang="zh-CN" sz="430"/>
          </a:p>
        </p:txBody>
      </p:sp>
      <p:sp>
        <p:nvSpPr>
          <p:cNvPr id="34" name="TextBox 34"/>
          <p:cNvSpPr txBox="1"/>
          <p:nvPr/>
        </p:nvSpPr>
        <p:spPr>
          <a:xfrm>
            <a:off x="6210300" y="3419475"/>
            <a:ext cx="200025" cy="6858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4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硬件支撑</a:t>
            </a:r>
            <a:endParaRPr lang="zh-CN" sz="400"/>
          </a:p>
        </p:txBody>
      </p:sp>
      <p:sp>
        <p:nvSpPr>
          <p:cNvPr id="35" name="TextBox 35"/>
          <p:cNvSpPr txBox="1"/>
          <p:nvPr/>
        </p:nvSpPr>
        <p:spPr>
          <a:xfrm>
            <a:off x="11029950" y="3962400"/>
            <a:ext cx="2124075" cy="58102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48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动态路由 硬件支持  稀疏计算单元 (Sparse Core) 提升计算效率与资源利用率</a:t>
            </a:r>
            <a:endParaRPr lang="zh-CN" sz="480"/>
          </a:p>
        </p:txBody>
      </p:sp>
      <p:sp>
        <p:nvSpPr>
          <p:cNvPr id="36" name="TextBox 36"/>
          <p:cNvSpPr txBox="1"/>
          <p:nvPr/>
        </p:nvSpPr>
        <p:spPr>
          <a:xfrm>
            <a:off x="6753225" y="3971925"/>
            <a:ext cx="619125" cy="31432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7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HBM 大容量显存</a:t>
            </a:r>
            <a:endParaRPr lang="zh-CN" sz="700"/>
          </a:p>
        </p:txBody>
      </p:sp>
      <p:sp>
        <p:nvSpPr>
          <p:cNvPr id="37" name="TextBox 37"/>
          <p:cNvSpPr txBox="1"/>
          <p:nvPr/>
        </p:nvSpPr>
        <p:spPr>
          <a:xfrm>
            <a:off x="7915275" y="3971925"/>
            <a:ext cx="1190625" cy="31432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52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大規模并行計算（數據/模型/張量并行）</a:t>
            </a:r>
            <a:endParaRPr lang="zh-CN" sz="520"/>
          </a:p>
        </p:txBody>
      </p:sp>
      <p:sp>
        <p:nvSpPr>
          <p:cNvPr id="38" name="TextBox 38"/>
          <p:cNvSpPr txBox="1"/>
          <p:nvPr/>
        </p:nvSpPr>
        <p:spPr>
          <a:xfrm>
            <a:off x="723900" y="4067175"/>
            <a:ext cx="523875" cy="42862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89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透明性95%</a:t>
            </a:r>
            <a:endParaRPr lang="zh-CN" sz="890"/>
          </a:p>
        </p:txBody>
      </p:sp>
      <p:sp>
        <p:nvSpPr>
          <p:cNvPr id="39" name="TextBox 39"/>
          <p:cNvSpPr txBox="1"/>
          <p:nvPr/>
        </p:nvSpPr>
        <p:spPr>
          <a:xfrm>
            <a:off x="3714750" y="4067175"/>
            <a:ext cx="800100" cy="42862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9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隐私与安全 85%</a:t>
            </a:r>
            <a:endParaRPr lang="zh-CN" sz="900"/>
          </a:p>
        </p:txBody>
      </p:sp>
      <p:sp>
        <p:nvSpPr>
          <p:cNvPr id="40" name="TextBox 40"/>
          <p:cNvSpPr txBox="1"/>
          <p:nvPr/>
        </p:nvSpPr>
        <p:spPr>
          <a:xfrm>
            <a:off x="4629150" y="4076700"/>
            <a:ext cx="514350" cy="6096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56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无厂商 锁定 93%</a:t>
            </a:r>
            <a:endParaRPr lang="zh-CN" sz="560"/>
          </a:p>
        </p:txBody>
      </p:sp>
      <p:sp>
        <p:nvSpPr>
          <p:cNvPr id="41" name="TextBox 41"/>
          <p:cNvSpPr txBox="1"/>
          <p:nvPr/>
        </p:nvSpPr>
        <p:spPr>
          <a:xfrm>
            <a:off x="7172325" y="4362450"/>
            <a:ext cx="1343025" cy="16192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96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支撑超大规模训练与推理</a:t>
            </a:r>
            <a:endParaRPr lang="zh-CN" sz="960"/>
          </a:p>
        </p:txBody>
      </p:sp>
      <p:sp>
        <p:nvSpPr>
          <p:cNvPr id="42" name="TextBox 42"/>
          <p:cNvSpPr txBox="1"/>
          <p:nvPr/>
        </p:nvSpPr>
        <p:spPr>
          <a:xfrm>
            <a:off x="9629775" y="4572000"/>
            <a:ext cx="619125" cy="48577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4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共进化 数据流 动态路由激活专家 · 稀疏计算提升效率</a:t>
            </a:r>
            <a:endParaRPr lang="zh-CN" sz="400"/>
          </a:p>
        </p:txBody>
      </p:sp>
      <p:sp>
        <p:nvSpPr>
          <p:cNvPr id="43" name="TextBox 43"/>
          <p:cNvSpPr txBox="1"/>
          <p:nvPr/>
        </p:nvSpPr>
        <p:spPr>
          <a:xfrm>
            <a:off x="3095625" y="4819650"/>
            <a:ext cx="533400" cy="44767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9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透明性95%</a:t>
            </a:r>
            <a:endParaRPr lang="zh-CN" sz="900"/>
          </a:p>
        </p:txBody>
      </p:sp>
      <p:sp>
        <p:nvSpPr>
          <p:cNvPr id="44" name="TextBox 44"/>
          <p:cNvSpPr txBox="1"/>
          <p:nvPr/>
        </p:nvSpPr>
        <p:spPr>
          <a:xfrm>
            <a:off x="381000" y="4972050"/>
            <a:ext cx="1123950" cy="3048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77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优势雷达图</a:t>
            </a:r>
            <a:endParaRPr lang="zh-CN" sz="1770"/>
          </a:p>
        </p:txBody>
      </p:sp>
      <p:sp>
        <p:nvSpPr>
          <p:cNvPr id="45" name="TextBox 45"/>
          <p:cNvSpPr txBox="1"/>
          <p:nvPr/>
        </p:nvSpPr>
        <p:spPr>
          <a:xfrm>
            <a:off x="7115175" y="5172075"/>
            <a:ext cx="1714500" cy="4381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9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AGENTIC CAPABILITY 智能体能力</a:t>
            </a:r>
            <a:endParaRPr lang="zh-CN" sz="900"/>
          </a:p>
        </p:txBody>
      </p:sp>
      <p:sp>
        <p:nvSpPr>
          <p:cNvPr id="46" name="TextBox 46"/>
          <p:cNvSpPr txBox="1"/>
          <p:nvPr/>
        </p:nvSpPr>
        <p:spPr>
          <a:xfrm>
            <a:off x="11182350" y="5181600"/>
            <a:ext cx="1905000" cy="42862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83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NATIVE MULTIMODALITY 原生多模态能力</a:t>
            </a:r>
            <a:endParaRPr lang="zh-CN" sz="830"/>
          </a:p>
        </p:txBody>
      </p:sp>
      <p:sp>
        <p:nvSpPr>
          <p:cNvPr id="47" name="TextBox 47"/>
          <p:cNvSpPr txBox="1"/>
          <p:nvPr/>
        </p:nvSpPr>
        <p:spPr>
          <a:xfrm>
            <a:off x="7534275" y="5695950"/>
            <a:ext cx="781050" cy="1905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819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规划(Planning)</a:t>
            </a:r>
            <a:endParaRPr lang="zh-CN" sz="819"/>
          </a:p>
        </p:txBody>
      </p:sp>
      <p:sp>
        <p:nvSpPr>
          <p:cNvPr id="48" name="TextBox 48"/>
          <p:cNvSpPr txBox="1"/>
          <p:nvPr/>
        </p:nvSpPr>
        <p:spPr>
          <a:xfrm>
            <a:off x="10572750" y="5705475"/>
            <a:ext cx="981075" cy="11239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4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T 文本 (Text)  图像 (Image)  音频 (Audio)  视频 (Video)</a:t>
            </a:r>
            <a:endParaRPr lang="zh-CN" sz="400"/>
          </a:p>
        </p:txBody>
      </p:sp>
      <p:sp>
        <p:nvSpPr>
          <p:cNvPr id="49" name="TextBox 49"/>
          <p:cNvSpPr txBox="1"/>
          <p:nvPr/>
        </p:nvSpPr>
        <p:spPr>
          <a:xfrm>
            <a:off x="4533900" y="5876925"/>
            <a:ext cx="704850" cy="4762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98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可定制性90%</a:t>
            </a:r>
            <a:endParaRPr lang="zh-CN" sz="980"/>
          </a:p>
        </p:txBody>
      </p:sp>
      <p:sp>
        <p:nvSpPr>
          <p:cNvPr id="50" name="TextBox 50"/>
          <p:cNvSpPr txBox="1"/>
          <p:nvPr/>
        </p:nvSpPr>
        <p:spPr>
          <a:xfrm>
            <a:off x="6172200" y="5876925"/>
            <a:ext cx="219075" cy="6858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43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模型技术</a:t>
            </a:r>
            <a:endParaRPr lang="zh-CN" sz="430"/>
          </a:p>
        </p:txBody>
      </p:sp>
      <p:sp>
        <p:nvSpPr>
          <p:cNvPr id="51" name="TextBox 51"/>
          <p:cNvSpPr txBox="1"/>
          <p:nvPr/>
        </p:nvSpPr>
        <p:spPr>
          <a:xfrm>
            <a:off x="361950" y="5934075"/>
            <a:ext cx="838200" cy="44767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99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无厂商锁定93%</a:t>
            </a:r>
            <a:endParaRPr lang="zh-CN" sz="990"/>
          </a:p>
        </p:txBody>
      </p:sp>
      <p:sp>
        <p:nvSpPr>
          <p:cNvPr id="52" name="TextBox 52"/>
          <p:cNvSpPr txBox="1"/>
          <p:nvPr/>
        </p:nvSpPr>
        <p:spPr>
          <a:xfrm>
            <a:off x="2495550" y="6324600"/>
            <a:ext cx="781050" cy="48577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83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开源AI 核心优势</a:t>
            </a:r>
            <a:endParaRPr lang="zh-CN" sz="830"/>
          </a:p>
        </p:txBody>
      </p:sp>
      <p:sp>
        <p:nvSpPr>
          <p:cNvPr id="53" name="TextBox 53"/>
          <p:cNvSpPr txBox="1"/>
          <p:nvPr/>
        </p:nvSpPr>
        <p:spPr>
          <a:xfrm>
            <a:off x="6496050" y="6524625"/>
            <a:ext cx="781050" cy="1905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96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记忆(Memory)</a:t>
            </a:r>
            <a:endParaRPr lang="zh-CN" sz="960"/>
          </a:p>
        </p:txBody>
      </p:sp>
      <p:sp>
        <p:nvSpPr>
          <p:cNvPr id="54" name="TextBox 54"/>
          <p:cNvSpPr txBox="1"/>
          <p:nvPr/>
        </p:nvSpPr>
        <p:spPr>
          <a:xfrm>
            <a:off x="12411075" y="6638925"/>
            <a:ext cx="1104900" cy="3619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58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统一嵌入空间(Embedding Space)</a:t>
            </a:r>
            <a:endParaRPr lang="zh-CN" sz="580"/>
          </a:p>
        </p:txBody>
      </p:sp>
      <p:sp>
        <p:nvSpPr>
          <p:cNvPr id="55" name="TextBox 55"/>
          <p:cNvSpPr txBox="1"/>
          <p:nvPr/>
        </p:nvSpPr>
        <p:spPr>
          <a:xfrm>
            <a:off x="7648575" y="6858000"/>
            <a:ext cx="857250" cy="16192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4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反思(Reflection) 工具调用 (Tool Calling)</a:t>
            </a:r>
            <a:endParaRPr lang="zh-CN" sz="400"/>
          </a:p>
        </p:txBody>
      </p:sp>
      <p:sp>
        <p:nvSpPr>
          <p:cNvPr id="56" name="TextBox 56"/>
          <p:cNvSpPr txBox="1"/>
          <p:nvPr/>
        </p:nvSpPr>
        <p:spPr>
          <a:xfrm>
            <a:off x="361950" y="7248525"/>
            <a:ext cx="847725" cy="4762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0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隐私与安全85%</a:t>
            </a:r>
            <a:endParaRPr lang="zh-CN" sz="1000"/>
          </a:p>
        </p:txBody>
      </p:sp>
      <p:sp>
        <p:nvSpPr>
          <p:cNvPr id="57" name="TextBox 57"/>
          <p:cNvSpPr txBox="1"/>
          <p:nvPr/>
        </p:nvSpPr>
        <p:spPr>
          <a:xfrm>
            <a:off x="4533900" y="7248525"/>
            <a:ext cx="704850" cy="44767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4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成本效益 88% 开源模型与硬件加速的四大共进化支柱 模型技术创新 × 硬件架构突破 = 开放智能新范式</a:t>
            </a:r>
            <a:endParaRPr lang="zh-CN" sz="400"/>
          </a:p>
        </p:txBody>
      </p:sp>
      <p:sp>
        <p:nvSpPr>
          <p:cNvPr id="58" name="TextBox 58"/>
          <p:cNvSpPr txBox="1"/>
          <p:nvPr/>
        </p:nvSpPr>
        <p:spPr>
          <a:xfrm>
            <a:off x="8172450" y="7772400"/>
            <a:ext cx="885825" cy="3619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49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低延迟推理引擎(Low-latency)</a:t>
            </a:r>
            <a:endParaRPr lang="zh-CN" sz="490"/>
          </a:p>
        </p:txBody>
      </p:sp>
      <p:sp>
        <p:nvSpPr>
          <p:cNvPr id="59" name="TextBox 59"/>
          <p:cNvSpPr txBox="1"/>
          <p:nvPr/>
        </p:nvSpPr>
        <p:spPr>
          <a:xfrm>
            <a:off x="10706100" y="7772400"/>
            <a:ext cx="1047750" cy="3619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66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统一内存(Unified Memory)</a:t>
            </a:r>
            <a:endParaRPr lang="zh-CN" sz="660"/>
          </a:p>
        </p:txBody>
      </p:sp>
      <p:sp>
        <p:nvSpPr>
          <p:cNvPr id="60" name="TextBox 60"/>
          <p:cNvSpPr txBox="1"/>
          <p:nvPr/>
        </p:nvSpPr>
        <p:spPr>
          <a:xfrm>
            <a:off x="12106275" y="7772400"/>
            <a:ext cx="1390650" cy="3619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69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高带宽互联 High BW Interconnect</a:t>
            </a:r>
            <a:endParaRPr lang="zh-CN" sz="690"/>
          </a:p>
        </p:txBody>
      </p:sp>
      <p:sp>
        <p:nvSpPr>
          <p:cNvPr id="61" name="TextBox 61"/>
          <p:cNvSpPr txBox="1"/>
          <p:nvPr/>
        </p:nvSpPr>
        <p:spPr>
          <a:xfrm>
            <a:off x="6810375" y="7781925"/>
            <a:ext cx="647700" cy="3238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66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大容量 KV-Cache</a:t>
            </a:r>
            <a:endParaRPr lang="zh-CN" sz="660"/>
          </a:p>
        </p:txBody>
      </p:sp>
      <p:sp>
        <p:nvSpPr>
          <p:cNvPr id="62" name="TextBox 62"/>
          <p:cNvSpPr txBox="1"/>
          <p:nvPr/>
        </p:nvSpPr>
        <p:spPr>
          <a:xfrm>
            <a:off x="3114675" y="8115300"/>
            <a:ext cx="695325" cy="44767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969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社区驱动92%</a:t>
            </a:r>
            <a:endParaRPr lang="zh-CN" sz="969"/>
          </a:p>
        </p:txBody>
      </p:sp>
      <p:sp>
        <p:nvSpPr>
          <p:cNvPr id="63" name="TextBox 63"/>
          <p:cNvSpPr txBox="1"/>
          <p:nvPr/>
        </p:nvSpPr>
        <p:spPr>
          <a:xfrm>
            <a:off x="7019925" y="8191500"/>
            <a:ext cx="1781175" cy="1905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0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支持复杂推理与长周期任务执行</a:t>
            </a:r>
            <a:endParaRPr lang="zh-CN" sz="1000"/>
          </a:p>
        </p:txBody>
      </p:sp>
      <p:sp>
        <p:nvSpPr>
          <p:cNvPr id="64" name="TextBox 64"/>
          <p:cNvSpPr txBox="1"/>
          <p:nvPr/>
        </p:nvSpPr>
        <p:spPr>
          <a:xfrm>
            <a:off x="11058525" y="8201025"/>
            <a:ext cx="1885950" cy="1905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99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实现多模态数据的高效融合与处理</a:t>
            </a:r>
            <a:endParaRPr lang="zh-CN" sz="990"/>
          </a:p>
        </p:txBody>
      </p:sp>
      <p:sp>
        <p:nvSpPr>
          <p:cNvPr id="65" name="TextBox 65"/>
          <p:cNvSpPr txBox="1"/>
          <p:nvPr/>
        </p:nvSpPr>
        <p:spPr>
          <a:xfrm>
            <a:off x="247650" y="8753475"/>
            <a:ext cx="3352800" cy="20002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91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$ ^{*} $数据来源：2024开源AI生态调研报告（样本量：1,268）</a:t>
            </a:r>
            <a:endParaRPr lang="zh-CN" sz="910"/>
          </a:p>
        </p:txBody>
      </p:sp>
      <p:sp>
        <p:nvSpPr>
          <p:cNvPr id="66" name="TextBox 66"/>
          <p:cNvSpPr txBox="1"/>
          <p:nvPr/>
        </p:nvSpPr>
        <p:spPr>
          <a:xfrm>
            <a:off x="8439150" y="8953500"/>
            <a:ext cx="1733550" cy="29527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71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硬件架构持续演进</a:t>
            </a:r>
            <a:endParaRPr lang="zh-CN" sz="171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mageToEditablePPT">
  <a:themeElements>
    <a:clrScheme name="Office">
      <a:dk1>
        <a:sysClr val="windowText" lastClr="000000"/>
      </a:dk1>
      <a:lt1>
        <a:sysClr val="window" lastClr="FFFFFF"/>
      </a:lt1>
      <a:dk2>
        <a:srgbClr val="1F1F1F"/>
      </a:dk2>
      <a:lt2>
        <a:srgbClr val="F8F8F8"/>
      </a:lt2>
      <a:accent1>
        <a:srgbClr val="0F766E"/>
      </a:accent1>
      <a:accent2>
        <a:srgbClr val="E66B00"/>
      </a:accent2>
      <a:accent3>
        <a:srgbClr val="F6D365"/>
      </a:accent3>
      <a:accent4>
        <a:srgbClr val="57C4B8"/>
      </a:accent4>
      <a:accent5>
        <a:srgbClr val="666666"/>
      </a:accent5>
      <a:accent6>
        <a:srgbClr val="111111"/>
      </a:accent6>
      <a:hlink>
        <a:srgbClr val="0563C1"/>
      </a:hlink>
      <a:folHlink>
        <a:srgbClr val="954F72"/>
      </a:folHlink>
    </a:clrScheme>
    <a:fontScheme name="PingFang">
      <a:majorFont>
        <a:latin typeface="PingFang SC"/>
        <a:ea typeface="PingFang SC"/>
        <a:cs typeface="PingFang SC"/>
      </a:majorFont>
      <a:minorFont>
        <a:latin typeface="PingFang SC"/>
        <a:ea typeface="PingFang SC"/>
        <a:cs typeface="PingFang SC"/>
      </a:minorFont>
    </a:fontScheme>
    <a:fmtScheme name="Office">
      <a:fillStyleLst>
        <a:solidFill>
          <a:schemeClr val="phClr"/>
        </a:solidFill>
      </a:fillStyleLst>
      <a:lnStyleLst>
        <a:ln w="9525">
          <a:solidFill>
            <a:schemeClr val="phClr"/>
          </a:solidFill>
        </a:ln>
      </a:lnStyleLst>
      <a:effectStyleLst>
        <a:effectStyle>
          <a:effectLst/>
        </a:effectStyle>
      </a:effectStyleLst>
      <a:bgFillStyleLst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>
  <Application>Codex</Application>
  <PresentationFormat>Custom</PresentationFormat>
  <Slides>1</Slides>
</Properties>
</file>

<file path=docProps/core.xml><?xml version="1.0" encoding="utf-8"?>
<cp:coreProperties xmlns:cp="http://schemas.openxmlformats.org/package/2006/metadata/core-properties" xmlns:dc="http://purl.org/dc/elements/1.1/">
  <dc:title>Image to editable PPT</dc:title>
</cp:coreProperties>
</file>