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37744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1" i="0">
                <a:solidFill>
                  <a:srgbClr val="1F4E79"/>
                </a:solidFill>
                <a:latin typeface="微软雅黑"/>
                <a:ea typeface="微软雅黑"/>
              </a:rPr>
              <a:t>全球Token市场规模与趋势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82296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78828C"/>
                </a:solidFill>
                <a:latin typeface="微软雅黑"/>
                <a:ea typeface="微软雅黑"/>
              </a:rPr>
              <a:t>数据驱动 · Token正成为AI时代的“新大宗商品”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32520" y="384048"/>
            <a:ext cx="301752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78828C"/>
                </a:solidFill>
                <a:latin typeface="微软雅黑"/>
                <a:ea typeface="微软雅黑"/>
              </a:rPr>
              <a:t>数据口径：GS Research 2026.05 / 国家数据局 2025</a:t>
            </a:r>
          </a:p>
          <a:p>
            <a:pPr algn="r"/>
            <a:r>
              <a:rPr sz="850" b="0" i="0">
                <a:solidFill>
                  <a:srgbClr val="78828C"/>
                </a:solidFill>
                <a:latin typeface="微软雅黑"/>
                <a:ea typeface="微软雅黑"/>
              </a:rPr>
              <a:t>1 Peta Token = 10¹⁵ tokens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353312"/>
            <a:ext cx="11274552" cy="14630"/>
          </a:xfrm>
          <a:prstGeom prst="rect">
            <a:avLst/>
          </a:prstGeom>
          <a:solidFill>
            <a:srgbClr val="D2D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57200" y="1536192"/>
            <a:ext cx="2651760" cy="1170432"/>
          </a:xfrm>
          <a:prstGeom prst="roundRect">
            <a:avLst>
              <a:gd name="adj" fmla="val 7000"/>
            </a:avLst>
          </a:prstGeom>
          <a:solidFill>
            <a:srgbClr val="F5F7FA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 i="0">
                <a:solidFill>
                  <a:srgbClr val="1F4E79"/>
                </a:solidFill>
                <a:latin typeface="微软雅黑"/>
                <a:ea typeface="微软雅黑"/>
              </a:rPr>
              <a:t>24×</a:t>
            </a:r>
          </a:p>
          <a:p>
            <a:pPr algn="ctr"/>
            <a:r>
              <a:rPr sz="950" b="0" i="0">
                <a:solidFill>
                  <a:srgbClr val="333333"/>
                </a:solidFill>
                <a:latin typeface="微软雅黑"/>
                <a:ea typeface="微软雅黑"/>
              </a:rPr>
              <a:t>2026→2030 全球消耗量增长</a:t>
            </a:r>
          </a:p>
          <a:p>
            <a:pPr algn="ctr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Goldman Sachs Research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55264" y="1536192"/>
            <a:ext cx="2651760" cy="1170432"/>
          </a:xfrm>
          <a:prstGeom prst="roundRect">
            <a:avLst>
              <a:gd name="adj" fmla="val 7000"/>
            </a:avLst>
          </a:prstGeom>
          <a:solidFill>
            <a:srgbClr val="F5F7FA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 i="0">
                <a:solidFill>
                  <a:srgbClr val="1F4E79"/>
                </a:solidFill>
                <a:latin typeface="微软雅黑"/>
                <a:ea typeface="微软雅黑"/>
              </a:rPr>
              <a:t>≈1,440 PT/年</a:t>
            </a:r>
          </a:p>
          <a:p>
            <a:pPr algn="ctr"/>
            <a:r>
              <a:rPr sz="950" b="0" i="0">
                <a:solidFill>
                  <a:srgbClr val="333333"/>
                </a:solidFill>
                <a:latin typeface="微软雅黑"/>
                <a:ea typeface="微软雅黑"/>
              </a:rPr>
              <a:t>2030 全球年度Token量级</a:t>
            </a:r>
          </a:p>
          <a:p>
            <a:pPr algn="ctr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按GS月度120Q换算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53328" y="1536192"/>
            <a:ext cx="2651760" cy="1170432"/>
          </a:xfrm>
          <a:prstGeom prst="roundRect">
            <a:avLst>
              <a:gd name="adj" fmla="val 7000"/>
            </a:avLst>
          </a:prstGeom>
          <a:solidFill>
            <a:srgbClr val="F5F7FA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 i="0">
                <a:solidFill>
                  <a:srgbClr val="1F4E79"/>
                </a:solidFill>
                <a:latin typeface="微软雅黑"/>
                <a:ea typeface="微软雅黑"/>
              </a:rPr>
              <a:t>84%</a:t>
            </a:r>
          </a:p>
          <a:p>
            <a:pPr algn="ctr"/>
            <a:r>
              <a:rPr sz="950" b="0" i="0">
                <a:solidFill>
                  <a:srgbClr val="333333"/>
                </a:solidFill>
                <a:latin typeface="微软雅黑"/>
                <a:ea typeface="微软雅黑"/>
              </a:rPr>
              <a:t>2030 Agentic AI 占AI负载</a:t>
            </a:r>
          </a:p>
          <a:p>
            <a:pPr algn="ctr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ATF / io-fund 测算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851392" y="1536192"/>
            <a:ext cx="2651760" cy="1170432"/>
          </a:xfrm>
          <a:prstGeom prst="roundRect">
            <a:avLst>
              <a:gd name="adj" fmla="val 7000"/>
            </a:avLst>
          </a:prstGeom>
          <a:solidFill>
            <a:srgbClr val="F5F7FA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 i="0">
                <a:solidFill>
                  <a:srgbClr val="1F4E79"/>
                </a:solidFill>
                <a:latin typeface="微软雅黑"/>
                <a:ea typeface="微软雅黑"/>
              </a:rPr>
              <a:t>100万亿/日</a:t>
            </a:r>
          </a:p>
          <a:p>
            <a:pPr algn="ctr"/>
            <a:r>
              <a:rPr sz="950" b="0" i="0">
                <a:solidFill>
                  <a:srgbClr val="333333"/>
                </a:solidFill>
                <a:latin typeface="微软雅黑"/>
                <a:ea typeface="微软雅黑"/>
              </a:rPr>
              <a:t>2025年末中国日均调用量</a:t>
            </a:r>
          </a:p>
          <a:p>
            <a:pPr algn="ctr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国家数据局（对照口径）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834640"/>
            <a:ext cx="589788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500"/>
              </a:spcAft>
            </a:pPr>
            <a:r>
              <a:rPr sz="1400" b="1" i="0">
                <a:solidFill>
                  <a:srgbClr val="1F4E79"/>
                </a:solidFill>
                <a:latin typeface="微软雅黑"/>
                <a:ea typeface="微软雅黑"/>
              </a:rPr>
              <a:t>关键洞察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980" b="1" i="0">
                <a:solidFill>
                  <a:srgbClr val="1F4E79"/>
                </a:solidFill>
                <a:latin typeface="微软雅黑"/>
                <a:ea typeface="微软雅黑"/>
              </a:rPr>
              <a:t>① Token升级为“数字大宗商品”　</a:t>
            </a:r>
            <a:r>
              <a:rPr sz="980" b="0" i="0">
                <a:solidFill>
                  <a:srgbClr val="333333"/>
                </a:solidFill>
                <a:latin typeface="微软雅黑"/>
                <a:ea typeface="微软雅黑"/>
              </a:rPr>
              <a:t>国家数据局已定义其为可定价、可交易、可结算的数字商品。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980" b="1" i="0">
                <a:solidFill>
                  <a:srgbClr val="1F4E79"/>
                </a:solidFill>
                <a:latin typeface="微软雅黑"/>
                <a:ea typeface="微软雅黑"/>
              </a:rPr>
              <a:t>② 增长引擎换挡　</a:t>
            </a:r>
            <a:r>
              <a:rPr sz="980" b="0" i="0">
                <a:solidFill>
                  <a:srgbClr val="333333"/>
                </a:solidFill>
                <a:latin typeface="微软雅黑"/>
                <a:ea typeface="微软雅黑"/>
              </a:rPr>
              <a:t>由“人类提问”转向“Agent自主执行”，推理模型单任务Token消耗量级跃升。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980" b="1" i="0">
                <a:solidFill>
                  <a:srgbClr val="1F4E79"/>
                </a:solidFill>
                <a:latin typeface="微软雅黑"/>
                <a:ea typeface="微软雅黑"/>
              </a:rPr>
              <a:t>③ 算力传导与“毛利拐点”　</a:t>
            </a:r>
            <a:r>
              <a:rPr sz="980" b="0" i="0">
                <a:solidFill>
                  <a:srgbClr val="333333"/>
                </a:solidFill>
                <a:latin typeface="微软雅黑"/>
                <a:ea typeface="微软雅黑"/>
              </a:rPr>
              <a:t>Token爆发拉动GPU与数据中心，GS预期AI厂商进入毛利拐点。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980" b="1" i="0">
                <a:solidFill>
                  <a:srgbClr val="1F4E79"/>
                </a:solidFill>
                <a:latin typeface="微软雅黑"/>
                <a:ea typeface="微软雅黑"/>
              </a:rPr>
              <a:t>④ 中国增量重镇　</a:t>
            </a:r>
            <a:r>
              <a:rPr sz="980" b="0" i="0">
                <a:solidFill>
                  <a:srgbClr val="333333"/>
                </a:solidFill>
                <a:latin typeface="微软雅黑"/>
                <a:ea typeface="微软雅黑"/>
              </a:rPr>
              <a:t>日均调用量一年涨约100倍，2030年或达“万万亿级/日”。</a:t>
            </a:r>
          </a:p>
        </p:txBody>
      </p:sp>
      <p:pic>
        <p:nvPicPr>
          <p:cNvPr id="11" name="Picture 10" descr="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528" y="2761488"/>
            <a:ext cx="5230368" cy="28592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" y="5669280"/>
            <a:ext cx="11274552" cy="713232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/>
          <a:lstStyle/>
          <a:p>
            <a:pPr algn="l"/>
            <a:r>
              <a:rPr sz="1150" b="1" i="0">
                <a:solidFill>
                  <a:srgbClr val="FFFFFF"/>
                </a:solidFill>
                <a:latin typeface="微软雅黑"/>
                <a:ea typeface="微软雅黑"/>
              </a:rPr>
              <a:t>结论｜全球Token消耗进入指数增长通道：2030年约1,400 PT/年（非IDC宣称的15万PT），Agentic AI为核心变量。</a:t>
            </a:r>
          </a:p>
          <a:p>
            <a:pPr algn="l">
              <a:spcBef>
                <a:spcPts val="200"/>
              </a:spcBef>
            </a:pPr>
            <a:r>
              <a:rPr sz="1000" b="0" i="0">
                <a:solidFill>
                  <a:srgbClr val="DDE6F0"/>
                </a:solidFill>
                <a:latin typeface="微软雅黑"/>
                <a:ea typeface="微软雅黑"/>
              </a:rPr>
              <a:t>行动｜投资人跟踪①Agent渗透率 ②推理单位成本 ③Token单价；企业将Token预算列为IT核心支出科目。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437376"/>
            <a:ext cx="1127455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数据来源：Goldman Sachs Research（2026.05）；ATF/io-fund行业测算；国家数据局《全国数据资源调查报告(2025)》。</a:t>
            </a:r>
          </a:p>
          <a:p>
            <a:pPr algn="l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数据核验：原引用IDC预测（0.0005→152,667 PT，CAGR 3,418%）内部数字不自洽、起点与公开实际数据矛盾、量级超主流预测≥100倍，故未采纳，仅作离群参考。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