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32688"/>
          </a:xfrm>
          <a:prstGeom prst="rect">
            <a:avLst/>
          </a:prstGeom>
          <a:solidFill>
            <a:srgbClr val="0A1E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932688"/>
            <a:ext cx="12191695" cy="27432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460175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2500" b="1" i="0">
                <a:solidFill>
                  <a:srgbClr val="FFFFFF"/>
                </a:solidFill>
                <a:latin typeface="微软雅黑"/>
                <a:ea typeface="微软雅黑"/>
              </a:rPr>
              <a:t>月之暗面（Moonshot AI）产品矩阵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512064"/>
            <a:ext cx="11460175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400" b="1" i="0">
                <a:solidFill>
                  <a:srgbClr val="C9A227"/>
                </a:solidFill>
                <a:latin typeface="微软雅黑"/>
                <a:ea typeface="微软雅黑"/>
              </a:rPr>
              <a:t>「闭源产品化 + 旗舰权重开源」双轨并行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1005840"/>
            <a:ext cx="12191695" cy="420624"/>
          </a:xfrm>
          <a:prstGeom prst="rect">
            <a:avLst/>
          </a:prstGeom>
          <a:solidFill>
            <a:srgbClr val="EAF2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455267" y="1069848"/>
            <a:ext cx="4526280" cy="29260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5240">
            <a:solidFill>
              <a:srgbClr val="C9A2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546707" y="1069848"/>
            <a:ext cx="434340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100" b="1" i="0">
                <a:solidFill>
                  <a:srgbClr val="0E2A47"/>
                </a:solidFill>
                <a:latin typeface="微软雅黑"/>
                <a:ea typeface="微软雅黑"/>
              </a:rPr>
              <a:t>Kimi K3 ｜ 全球开源第一 · 总榜前四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0147" y="1069848"/>
            <a:ext cx="4526280" cy="29260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5240">
            <a:solidFill>
              <a:srgbClr val="C9A2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301587" y="1069848"/>
            <a:ext cx="434340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100" b="1" i="0">
                <a:solidFill>
                  <a:srgbClr val="0E2A47"/>
                </a:solidFill>
                <a:latin typeface="微软雅黑"/>
                <a:ea typeface="微软雅黑"/>
              </a:rPr>
              <a:t>Frontend Code Arena ｜ 1679 分登顶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4320" y="1527048"/>
            <a:ext cx="64008" cy="274320"/>
          </a:xfrm>
          <a:prstGeom prst="rect">
            <a:avLst/>
          </a:prstGeom>
          <a:solidFill>
            <a:srgbClr val="1E6F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20623" y="1499616"/>
            <a:ext cx="3282696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00" b="1" i="0">
                <a:solidFill>
                  <a:srgbClr val="0E2A47"/>
                </a:solidFill>
                <a:latin typeface="微软雅黑"/>
                <a:ea typeface="微软雅黑"/>
              </a:rPr>
              <a:t>01  C端 / 应用层（闭源 SaaS）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74320" y="1920240"/>
            <a:ext cx="3429000" cy="10972"/>
          </a:xfrm>
          <a:prstGeom prst="rect">
            <a:avLst/>
          </a:prstGeom>
          <a:solidFill>
            <a:srgbClr val="D8DE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274320" y="1993392"/>
            <a:ext cx="3429000" cy="640080"/>
          </a:xfrm>
          <a:prstGeom prst="roundRect">
            <a:avLst>
              <a:gd name="adj" fmla="val 12000"/>
            </a:avLst>
          </a:prstGeom>
          <a:solidFill>
            <a:srgbClr val="EAF2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274320" y="2103120"/>
            <a:ext cx="54864" cy="420624"/>
          </a:xfrm>
          <a:prstGeom prst="rect">
            <a:avLst/>
          </a:prstGeom>
          <a:solidFill>
            <a:srgbClr val="1E6F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38912" y="2066544"/>
            <a:ext cx="3118104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200" b="1" i="0">
                <a:solidFill>
                  <a:srgbClr val="0E2A47"/>
                </a:solidFill>
                <a:latin typeface="微软雅黑"/>
                <a:ea typeface="微软雅黑"/>
              </a:rPr>
              <a:t>Kimi 智能助手</a:t>
            </a:r>
            <a:r>
              <a:rPr sz="950" b="0" i="0">
                <a:solidFill>
                  <a:srgbClr val="5A6B7A"/>
                </a:solidFill>
                <a:latin typeface="微软雅黑"/>
                <a:ea typeface="微软雅黑"/>
              </a:rPr>
              <a:t>
C 端旗舰智能对话助手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74320" y="2724912"/>
            <a:ext cx="3429000" cy="640080"/>
          </a:xfrm>
          <a:prstGeom prst="roundRect">
            <a:avLst>
              <a:gd name="adj" fmla="val 12000"/>
            </a:avLst>
          </a:prstGeom>
          <a:solidFill>
            <a:srgbClr val="EAF2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74320" y="2834640"/>
            <a:ext cx="54864" cy="420624"/>
          </a:xfrm>
          <a:prstGeom prst="rect">
            <a:avLst/>
          </a:prstGeom>
          <a:solidFill>
            <a:srgbClr val="1E6F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38912" y="2798064"/>
            <a:ext cx="3118104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200" b="1" i="0">
                <a:solidFill>
                  <a:srgbClr val="0E2A47"/>
                </a:solidFill>
                <a:latin typeface="微软雅黑"/>
                <a:ea typeface="微软雅黑"/>
              </a:rPr>
              <a:t>Kimi Code</a:t>
            </a:r>
            <a:r>
              <a:rPr sz="950" b="0" i="0">
                <a:solidFill>
                  <a:srgbClr val="5A6B7A"/>
                </a:solidFill>
                <a:latin typeface="微软雅黑"/>
                <a:ea typeface="微软雅黑"/>
              </a:rPr>
              <a:t>
编程 / 代码场景产品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74320" y="3456432"/>
            <a:ext cx="3429000" cy="640080"/>
          </a:xfrm>
          <a:prstGeom prst="roundRect">
            <a:avLst>
              <a:gd name="adj" fmla="val 12000"/>
            </a:avLst>
          </a:prstGeom>
          <a:solidFill>
            <a:srgbClr val="EAF2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274320" y="3566160"/>
            <a:ext cx="54864" cy="420624"/>
          </a:xfrm>
          <a:prstGeom prst="rect">
            <a:avLst/>
          </a:prstGeom>
          <a:solidFill>
            <a:srgbClr val="1E6F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38912" y="3529584"/>
            <a:ext cx="3118104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200" b="1" i="0">
                <a:solidFill>
                  <a:srgbClr val="0E2A47"/>
                </a:solidFill>
                <a:latin typeface="微软雅黑"/>
                <a:ea typeface="微软雅黑"/>
              </a:rPr>
              <a:t>Kimi Claw</a:t>
            </a:r>
            <a:r>
              <a:rPr sz="950" b="0" i="0">
                <a:solidFill>
                  <a:srgbClr val="5A6B7A"/>
                </a:solidFill>
                <a:latin typeface="微软雅黑"/>
                <a:ea typeface="微软雅黑"/>
              </a:rPr>
              <a:t>
执行 / 自动化场景智能体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274320" y="4187952"/>
            <a:ext cx="3429000" cy="640080"/>
          </a:xfrm>
          <a:prstGeom prst="roundRect">
            <a:avLst>
              <a:gd name="adj" fmla="val 12000"/>
            </a:avLst>
          </a:prstGeom>
          <a:solidFill>
            <a:srgbClr val="EAF2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274320" y="4297680"/>
            <a:ext cx="54864" cy="420624"/>
          </a:xfrm>
          <a:prstGeom prst="rect">
            <a:avLst/>
          </a:prstGeom>
          <a:solidFill>
            <a:srgbClr val="1E6F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38912" y="4261104"/>
            <a:ext cx="3118104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200" b="1" i="0">
                <a:solidFill>
                  <a:srgbClr val="0E2A47"/>
                </a:solidFill>
                <a:latin typeface="微软雅黑"/>
                <a:ea typeface="微软雅黑"/>
              </a:rPr>
              <a:t>Kimi Work</a:t>
            </a:r>
            <a:r>
              <a:rPr sz="950" b="0" i="0">
                <a:solidFill>
                  <a:srgbClr val="5A6B7A"/>
                </a:solidFill>
                <a:latin typeface="微软雅黑"/>
                <a:ea typeface="微软雅黑"/>
              </a:rPr>
              <a:t>
办公 / 工作流效率产品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274320" y="4919472"/>
            <a:ext cx="3429000" cy="640080"/>
          </a:xfrm>
          <a:prstGeom prst="roundRect">
            <a:avLst>
              <a:gd name="adj" fmla="val 12000"/>
            </a:avLst>
          </a:prstGeom>
          <a:solidFill>
            <a:srgbClr val="EAF2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274320" y="5029200"/>
            <a:ext cx="54864" cy="420624"/>
          </a:xfrm>
          <a:prstGeom prst="rect">
            <a:avLst/>
          </a:prstGeom>
          <a:solidFill>
            <a:srgbClr val="1E6F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38912" y="4992624"/>
            <a:ext cx="3118104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200" b="1" i="0">
                <a:solidFill>
                  <a:srgbClr val="0E2A47"/>
                </a:solidFill>
                <a:latin typeface="微软雅黑"/>
                <a:ea typeface="微软雅黑"/>
              </a:rPr>
              <a:t>通用 Agent / Agent 集群</a:t>
            </a:r>
            <a:r>
              <a:rPr sz="950" b="0" i="0">
                <a:solidFill>
                  <a:srgbClr val="5A6B7A"/>
                </a:solidFill>
                <a:latin typeface="微软雅黑"/>
                <a:ea typeface="微软雅黑"/>
              </a:rPr>
              <a:t>
多任务通用智能体能力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886200" y="1527048"/>
            <a:ext cx="64008" cy="274320"/>
          </a:xfrm>
          <a:prstGeom prst="rect">
            <a:avLst/>
          </a:prstGeom>
          <a:solidFill>
            <a:srgbClr val="0E9F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032504" y="1499616"/>
            <a:ext cx="4105656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00" b="1" i="0">
                <a:solidFill>
                  <a:srgbClr val="0E2A47"/>
                </a:solidFill>
                <a:latin typeface="微软雅黑"/>
                <a:ea typeface="微软雅黑"/>
              </a:rPr>
              <a:t>02  开发者 / B端（闭源 API · 兼容 OpenAI）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886200" y="1920240"/>
            <a:ext cx="4251960" cy="10972"/>
          </a:xfrm>
          <a:prstGeom prst="rect">
            <a:avLst/>
          </a:prstGeom>
          <a:solidFill>
            <a:srgbClr val="D8DE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3886200" y="1993392"/>
            <a:ext cx="4251960" cy="292608"/>
          </a:xfrm>
          <a:prstGeom prst="roundRect">
            <a:avLst>
              <a:gd name="adj" fmla="val 10000"/>
            </a:avLst>
          </a:prstGeom>
          <a:solidFill>
            <a:srgbClr val="0B7A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3995928" y="1993392"/>
            <a:ext cx="1536192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050" b="1" i="0">
                <a:solidFill>
                  <a:srgbClr val="FFFFFF"/>
                </a:solidFill>
                <a:latin typeface="微软雅黑"/>
                <a:ea typeface="微软雅黑"/>
              </a:rPr>
              <a:t>模型名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532120" y="1993392"/>
            <a:ext cx="1207008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050" b="1" i="0">
                <a:solidFill>
                  <a:srgbClr val="FFFFFF"/>
                </a:solidFill>
                <a:latin typeface="微软雅黑"/>
                <a:ea typeface="微软雅黑"/>
              </a:rPr>
              <a:t>定位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739128" y="1993392"/>
            <a:ext cx="141732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050" b="1" i="0">
                <a:solidFill>
                  <a:srgbClr val="FFFFFF"/>
                </a:solidFill>
                <a:latin typeface="微软雅黑"/>
                <a:ea typeface="微软雅黑"/>
              </a:rPr>
              <a:t>关键能力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3886200" y="2359152"/>
            <a:ext cx="4251960" cy="420624"/>
          </a:xfrm>
          <a:prstGeom prst="roundRect">
            <a:avLst>
              <a:gd name="adj" fmla="val 8000"/>
            </a:avLst>
          </a:prstGeom>
          <a:solidFill>
            <a:srgbClr val="E5F7F3"/>
          </a:solidFill>
          <a:ln w="6350">
            <a:solidFill>
              <a:srgbClr val="D8DE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3995928" y="2359152"/>
            <a:ext cx="1536192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950" b="1" i="0">
                <a:solidFill>
                  <a:srgbClr val="0E2A47"/>
                </a:solidFill>
                <a:latin typeface="微软雅黑"/>
                <a:ea typeface="微软雅黑"/>
              </a:rPr>
              <a:t>kimi-k3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532120" y="2359152"/>
            <a:ext cx="120700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950" b="0" i="0">
                <a:solidFill>
                  <a:srgbClr val="2A3440"/>
                </a:solidFill>
                <a:latin typeface="微软雅黑"/>
                <a:ea typeface="微软雅黑"/>
              </a:rPr>
              <a:t>新一代旗舰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739128" y="2359152"/>
            <a:ext cx="14173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950" b="0" i="0">
                <a:solidFill>
                  <a:srgbClr val="2A3440"/>
                </a:solidFill>
                <a:latin typeface="微软雅黑"/>
                <a:ea typeface="微软雅黑"/>
              </a:rPr>
              <a:t>最新一代主推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3886200" y="2807208"/>
            <a:ext cx="4251960" cy="420624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6350">
            <a:solidFill>
              <a:srgbClr val="D8DE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3995928" y="2807208"/>
            <a:ext cx="1536192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950" b="1" i="0">
                <a:solidFill>
                  <a:srgbClr val="0E2A47"/>
                </a:solidFill>
                <a:latin typeface="微软雅黑"/>
                <a:ea typeface="微软雅黑"/>
              </a:rPr>
              <a:t>kimi-k2.7-code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532120" y="2807208"/>
            <a:ext cx="120700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950" b="0" i="0">
                <a:solidFill>
                  <a:srgbClr val="2A3440"/>
                </a:solidFill>
                <a:latin typeface="微软雅黑"/>
                <a:ea typeface="微软雅黑"/>
              </a:rPr>
              <a:t>代码场景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739128" y="2807208"/>
            <a:ext cx="14173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950" b="0" i="0">
                <a:solidFill>
                  <a:srgbClr val="2A3440"/>
                </a:solidFill>
                <a:latin typeface="微软雅黑"/>
                <a:ea typeface="微软雅黑"/>
              </a:rPr>
              <a:t>含 -highspeed 高速版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3886200" y="3255264"/>
            <a:ext cx="4251960" cy="420624"/>
          </a:xfrm>
          <a:prstGeom prst="roundRect">
            <a:avLst>
              <a:gd name="adj" fmla="val 8000"/>
            </a:avLst>
          </a:prstGeom>
          <a:solidFill>
            <a:srgbClr val="E5F7F3"/>
          </a:solidFill>
          <a:ln w="6350">
            <a:solidFill>
              <a:srgbClr val="D8DE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3995928" y="3255264"/>
            <a:ext cx="1536192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950" b="1" i="0">
                <a:solidFill>
                  <a:srgbClr val="0E2A47"/>
                </a:solidFill>
                <a:latin typeface="微软雅黑"/>
                <a:ea typeface="微软雅黑"/>
              </a:rPr>
              <a:t>kimi-k2.6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532120" y="3255264"/>
            <a:ext cx="120700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950" b="0" i="0">
                <a:solidFill>
                  <a:srgbClr val="2A3440"/>
                </a:solidFill>
                <a:latin typeface="微软雅黑"/>
                <a:ea typeface="微软雅黑"/>
              </a:rPr>
              <a:t>上代主力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739128" y="3255264"/>
            <a:ext cx="14173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950" b="0" i="0">
                <a:solidFill>
                  <a:srgbClr val="2A3440"/>
                </a:solidFill>
                <a:latin typeface="微软雅黑"/>
                <a:ea typeface="微软雅黑"/>
              </a:rPr>
              <a:t>承接主力档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3886200" y="3703320"/>
            <a:ext cx="4251960" cy="420624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6350">
            <a:solidFill>
              <a:srgbClr val="D8DE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3995928" y="3703320"/>
            <a:ext cx="1536192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950" b="1" i="0">
                <a:solidFill>
                  <a:srgbClr val="0E2A47"/>
                </a:solidFill>
                <a:latin typeface="微软雅黑"/>
                <a:ea typeface="微软雅黑"/>
              </a:rPr>
              <a:t>kimi-k2.5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532120" y="3703320"/>
            <a:ext cx="120700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950" b="0" i="0">
                <a:solidFill>
                  <a:srgbClr val="2A3440"/>
                </a:solidFill>
                <a:latin typeface="微软雅黑"/>
                <a:ea typeface="微软雅黑"/>
              </a:rPr>
              <a:t>过渡版本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739128" y="3703320"/>
            <a:ext cx="14173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950" b="0" i="0">
                <a:solidFill>
                  <a:srgbClr val="2A3440"/>
                </a:solidFill>
                <a:latin typeface="微软雅黑"/>
                <a:ea typeface="微软雅黑"/>
              </a:rPr>
              <a:t>逐步退场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3886200" y="4151376"/>
            <a:ext cx="4251960" cy="475488"/>
          </a:xfrm>
          <a:prstGeom prst="roundRect">
            <a:avLst>
              <a:gd name="adj" fmla="val 8000"/>
            </a:avLst>
          </a:prstGeom>
          <a:solidFill>
            <a:srgbClr val="E5F7F3"/>
          </a:solidFill>
          <a:ln w="6350">
            <a:solidFill>
              <a:srgbClr val="D8DEE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3995928" y="4151376"/>
            <a:ext cx="1536192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950" b="1" i="0">
                <a:solidFill>
                  <a:srgbClr val="0E2A47"/>
                </a:solidFill>
                <a:latin typeface="微软雅黑"/>
                <a:ea typeface="微软雅黑"/>
              </a:rPr>
              <a:t>moonshot-v1-8k/32k/128k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532120" y="4151376"/>
            <a:ext cx="1207008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950" b="0" i="0">
                <a:solidFill>
                  <a:srgbClr val="2A3440"/>
                </a:solidFill>
                <a:latin typeface="微软雅黑"/>
                <a:ea typeface="微软雅黑"/>
              </a:rPr>
              <a:t>初代 API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739128" y="4151376"/>
            <a:ext cx="141732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950" b="0" i="0">
                <a:solidFill>
                  <a:srgbClr val="2A3440"/>
                </a:solidFill>
                <a:latin typeface="微软雅黑"/>
                <a:ea typeface="微软雅黑"/>
              </a:rPr>
              <a:t>8k/32k/128k · +vision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3886200" y="4690872"/>
            <a:ext cx="4251960" cy="512064"/>
          </a:xfrm>
          <a:prstGeom prst="roundRect">
            <a:avLst>
              <a:gd name="adj" fmla="val 10000"/>
            </a:avLst>
          </a:prstGeom>
          <a:solidFill>
            <a:srgbClr val="E5F7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4014215" y="4745736"/>
            <a:ext cx="3995928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050" b="1" i="0">
                <a:solidFill>
                  <a:srgbClr val="0B7A6D"/>
                </a:solidFill>
                <a:latin typeface="微软雅黑"/>
                <a:ea typeface="微软雅黑"/>
              </a:rPr>
              <a:t>官方配套工具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014215" y="4937760"/>
            <a:ext cx="3995928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900" b="0" i="0">
                <a:solidFill>
                  <a:srgbClr val="2A3440"/>
                </a:solidFill>
                <a:latin typeface="微软雅黑"/>
                <a:ea typeface="微软雅黑"/>
              </a:rPr>
              <a:t>Web Search · Code Runner · Memory · Excel/CSV · Fetch · Rethink 等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3886200" y="5276088"/>
            <a:ext cx="4251960" cy="841248"/>
          </a:xfrm>
          <a:prstGeom prst="roundRect">
            <a:avLst>
              <a:gd name="adj" fmla="val 10000"/>
            </a:avLst>
          </a:prstGeom>
          <a:solidFill>
            <a:srgbClr val="E5F7F3"/>
          </a:solidFill>
          <a:ln w="12700">
            <a:solidFill>
              <a:srgbClr val="0E9F8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4014215" y="5349240"/>
            <a:ext cx="3995928" cy="713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300"/>
              </a:spcAft>
            </a:pPr>
            <a:r>
              <a:rPr sz="1050" b="1" i="0">
                <a:solidFill>
                  <a:srgbClr val="0B7A6D"/>
                </a:solidFill>
                <a:latin typeface="微软雅黑"/>
                <a:ea typeface="微软雅黑"/>
              </a:rPr>
              <a:t>商业化模式</a:t>
            </a:r>
          </a:p>
          <a:p>
            <a:pPr algn="l">
              <a:lnSpc>
                <a:spcPct val="105000"/>
              </a:lnSpc>
              <a:spcAft>
                <a:spcPts val="200"/>
              </a:spcAft>
            </a:pPr>
            <a:r>
              <a:rPr sz="950" b="0" i="0">
                <a:solidFill>
                  <a:srgbClr val="2A3440"/>
                </a:solidFill>
                <a:latin typeface="微软雅黑"/>
                <a:ea typeface="微软雅黑"/>
              </a:rPr>
              <a:t>C 端：免费 + 订阅；API：按 MTok 计费</a:t>
            </a:r>
          </a:p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950" b="0" i="0">
                <a:solidFill>
                  <a:srgbClr val="2A3440"/>
                </a:solidFill>
                <a:latin typeface="微软雅黑"/>
                <a:ea typeface="微软雅黑"/>
              </a:rPr>
              <a:t>K3：输入 ≈¥6.5/MTok · 输出 ¥27/MTok · 缓存命中价更低</a:t>
            </a:r>
          </a:p>
        </p:txBody>
      </p:sp>
      <p:sp>
        <p:nvSpPr>
          <p:cNvPr id="61" name="Rectangle 60"/>
          <p:cNvSpPr/>
          <p:nvPr/>
        </p:nvSpPr>
        <p:spPr>
          <a:xfrm>
            <a:off x="8321040" y="1527048"/>
            <a:ext cx="64008" cy="27432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8467344" y="1499616"/>
            <a:ext cx="3447288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00" b="1" i="0">
                <a:solidFill>
                  <a:srgbClr val="0E2A47"/>
                </a:solidFill>
                <a:latin typeface="微软雅黑"/>
                <a:ea typeface="微软雅黑"/>
              </a:rPr>
              <a:t>03  开源基座模型（open-weight）</a:t>
            </a:r>
          </a:p>
        </p:txBody>
      </p:sp>
      <p:sp>
        <p:nvSpPr>
          <p:cNvPr id="63" name="Rectangle 62"/>
          <p:cNvSpPr/>
          <p:nvPr/>
        </p:nvSpPr>
        <p:spPr>
          <a:xfrm>
            <a:off x="8321040" y="1920240"/>
            <a:ext cx="3593592" cy="10972"/>
          </a:xfrm>
          <a:prstGeom prst="rect">
            <a:avLst/>
          </a:prstGeom>
          <a:solidFill>
            <a:srgbClr val="D8DE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8321040" y="1956816"/>
            <a:ext cx="3593592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950" b="0" i="0">
                <a:solidFill>
                  <a:srgbClr val="5A6B7A"/>
                </a:solidFill>
                <a:latin typeface="微软雅黑"/>
                <a:ea typeface="微软雅黑"/>
              </a:rPr>
              <a:t>open-weight · 可自部署商用</a:t>
            </a:r>
          </a:p>
        </p:txBody>
      </p:sp>
      <p:sp>
        <p:nvSpPr>
          <p:cNvPr id="65" name="Rectangle 64"/>
          <p:cNvSpPr/>
          <p:nvPr/>
        </p:nvSpPr>
        <p:spPr>
          <a:xfrm>
            <a:off x="8461857" y="2231136"/>
            <a:ext cx="10972" cy="2798064"/>
          </a:xfrm>
          <a:prstGeom prst="rect">
            <a:avLst/>
          </a:prstGeom>
          <a:solidFill>
            <a:srgbClr val="D8DE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Oval 65"/>
          <p:cNvSpPr/>
          <p:nvPr/>
        </p:nvSpPr>
        <p:spPr>
          <a:xfrm>
            <a:off x="8417052" y="2258568"/>
            <a:ext cx="109728" cy="109728"/>
          </a:xfrm>
          <a:prstGeom prst="ellipse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8595360" y="2212848"/>
            <a:ext cx="331927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150" b="1" i="0">
                <a:solidFill>
                  <a:srgbClr val="0E2A47"/>
                </a:solidFill>
                <a:latin typeface="微软雅黑"/>
                <a:ea typeface="微软雅黑"/>
              </a:rPr>
              <a:t>Kimi-VL　</a:t>
            </a:r>
            <a:r>
              <a:rPr sz="950" b="0" i="0">
                <a:solidFill>
                  <a:srgbClr val="5A6B7A"/>
                </a:solidFill>
                <a:latin typeface="微软雅黑"/>
                <a:ea typeface="微软雅黑"/>
              </a:rPr>
              <a:t>2025-04</a:t>
            </a:r>
          </a:p>
        </p:txBody>
      </p:sp>
      <p:sp>
        <p:nvSpPr>
          <p:cNvPr id="68" name="Oval 67"/>
          <p:cNvSpPr/>
          <p:nvPr/>
        </p:nvSpPr>
        <p:spPr>
          <a:xfrm>
            <a:off x="8417052" y="2724911"/>
            <a:ext cx="109728" cy="109728"/>
          </a:xfrm>
          <a:prstGeom prst="ellipse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8595360" y="2679191"/>
            <a:ext cx="331927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150" b="1" i="0">
                <a:solidFill>
                  <a:srgbClr val="0E2A47"/>
                </a:solidFill>
                <a:latin typeface="微软雅黑"/>
                <a:ea typeface="微软雅黑"/>
              </a:rPr>
              <a:t>Kimi K2　</a:t>
            </a:r>
            <a:r>
              <a:rPr sz="950" b="0" i="0">
                <a:solidFill>
                  <a:srgbClr val="5A6B7A"/>
                </a:solidFill>
                <a:latin typeface="微软雅黑"/>
                <a:ea typeface="微软雅黑"/>
              </a:rPr>
              <a:t>2025-07</a:t>
            </a:r>
          </a:p>
        </p:txBody>
      </p:sp>
      <p:sp>
        <p:nvSpPr>
          <p:cNvPr id="70" name="Oval 69"/>
          <p:cNvSpPr/>
          <p:nvPr/>
        </p:nvSpPr>
        <p:spPr>
          <a:xfrm>
            <a:off x="8417052" y="3191255"/>
            <a:ext cx="109728" cy="109728"/>
          </a:xfrm>
          <a:prstGeom prst="ellipse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8595360" y="3145535"/>
            <a:ext cx="331927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150" b="1" i="0">
                <a:solidFill>
                  <a:srgbClr val="0E2A47"/>
                </a:solidFill>
                <a:latin typeface="微软雅黑"/>
                <a:ea typeface="微软雅黑"/>
              </a:rPr>
              <a:t>Kimi Linear　</a:t>
            </a:r>
            <a:r>
              <a:rPr sz="950" b="0" i="0">
                <a:solidFill>
                  <a:srgbClr val="5A6B7A"/>
                </a:solidFill>
                <a:latin typeface="微软雅黑"/>
                <a:ea typeface="微软雅黑"/>
              </a:rPr>
              <a:t>2025-10</a:t>
            </a:r>
          </a:p>
        </p:txBody>
      </p:sp>
      <p:sp>
        <p:nvSpPr>
          <p:cNvPr id="72" name="Oval 71"/>
          <p:cNvSpPr/>
          <p:nvPr/>
        </p:nvSpPr>
        <p:spPr>
          <a:xfrm>
            <a:off x="8417052" y="3657599"/>
            <a:ext cx="109728" cy="109728"/>
          </a:xfrm>
          <a:prstGeom prst="ellipse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TextBox 72"/>
          <p:cNvSpPr txBox="1"/>
          <p:nvPr/>
        </p:nvSpPr>
        <p:spPr>
          <a:xfrm>
            <a:off x="8595360" y="3611879"/>
            <a:ext cx="331927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150" b="1" i="0">
                <a:solidFill>
                  <a:srgbClr val="0E2A47"/>
                </a:solidFill>
                <a:latin typeface="微软雅黑"/>
                <a:ea typeface="微软雅黑"/>
              </a:rPr>
              <a:t>Kimi K2 Thinking　</a:t>
            </a:r>
            <a:r>
              <a:rPr sz="950" b="0" i="0">
                <a:solidFill>
                  <a:srgbClr val="5A6B7A"/>
                </a:solidFill>
                <a:latin typeface="微软雅黑"/>
                <a:ea typeface="微软雅黑"/>
              </a:rPr>
              <a:t>2025-11</a:t>
            </a:r>
          </a:p>
        </p:txBody>
      </p:sp>
      <p:sp>
        <p:nvSpPr>
          <p:cNvPr id="74" name="Oval 73"/>
          <p:cNvSpPr/>
          <p:nvPr/>
        </p:nvSpPr>
        <p:spPr>
          <a:xfrm>
            <a:off x="8417052" y="4123943"/>
            <a:ext cx="109728" cy="109728"/>
          </a:xfrm>
          <a:prstGeom prst="ellipse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TextBox 74"/>
          <p:cNvSpPr txBox="1"/>
          <p:nvPr/>
        </p:nvSpPr>
        <p:spPr>
          <a:xfrm>
            <a:off x="8595360" y="4078223"/>
            <a:ext cx="331927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150" b="1" i="0">
                <a:solidFill>
                  <a:srgbClr val="0E2A47"/>
                </a:solidFill>
                <a:latin typeface="微软雅黑"/>
                <a:ea typeface="微软雅黑"/>
              </a:rPr>
              <a:t>Kimi K2.5　</a:t>
            </a:r>
            <a:r>
              <a:rPr sz="950" b="0" i="0">
                <a:solidFill>
                  <a:srgbClr val="5A6B7A"/>
                </a:solidFill>
                <a:latin typeface="微软雅黑"/>
                <a:ea typeface="微软雅黑"/>
              </a:rPr>
              <a:t>2026-01</a:t>
            </a:r>
          </a:p>
        </p:txBody>
      </p:sp>
      <p:sp>
        <p:nvSpPr>
          <p:cNvPr id="76" name="Oval 75"/>
          <p:cNvSpPr/>
          <p:nvPr/>
        </p:nvSpPr>
        <p:spPr>
          <a:xfrm>
            <a:off x="8417052" y="4590287"/>
            <a:ext cx="109728" cy="109728"/>
          </a:xfrm>
          <a:prstGeom prst="ellipse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TextBox 76"/>
          <p:cNvSpPr txBox="1"/>
          <p:nvPr/>
        </p:nvSpPr>
        <p:spPr>
          <a:xfrm>
            <a:off x="8595360" y="4544567"/>
            <a:ext cx="331927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150" b="1" i="0">
                <a:solidFill>
                  <a:srgbClr val="0E2A47"/>
                </a:solidFill>
                <a:latin typeface="微软雅黑"/>
                <a:ea typeface="微软雅黑"/>
              </a:rPr>
              <a:t>Kimi K2.6 / K2.7 Code　</a:t>
            </a:r>
            <a:r>
              <a:rPr sz="950" b="0" i="0">
                <a:solidFill>
                  <a:srgbClr val="5A6B7A"/>
                </a:solidFill>
                <a:latin typeface="微软雅黑"/>
                <a:ea typeface="微软雅黑"/>
              </a:rPr>
              <a:t>2026-04~06</a:t>
            </a:r>
          </a:p>
        </p:txBody>
      </p:sp>
      <p:sp>
        <p:nvSpPr>
          <p:cNvPr id="78" name="Rounded Rectangle 77"/>
          <p:cNvSpPr/>
          <p:nvPr/>
        </p:nvSpPr>
        <p:spPr>
          <a:xfrm>
            <a:off x="8321040" y="4983479"/>
            <a:ext cx="3593592" cy="768096"/>
          </a:xfrm>
          <a:prstGeom prst="roundRect">
            <a:avLst>
              <a:gd name="adj" fmla="val 10000"/>
            </a:avLst>
          </a:prstGeom>
          <a:solidFill>
            <a:srgbClr val="FDF1E3"/>
          </a:solidFill>
          <a:ln w="17780">
            <a:solidFill>
              <a:srgbClr val="D977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9" name="TextBox 78"/>
          <p:cNvSpPr txBox="1"/>
          <p:nvPr/>
        </p:nvSpPr>
        <p:spPr>
          <a:xfrm>
            <a:off x="8449056" y="5074919"/>
            <a:ext cx="3337560" cy="5852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300"/>
              </a:spcAft>
            </a:pPr>
            <a:r>
              <a:rPr sz="1250" b="1" i="0">
                <a:solidFill>
                  <a:srgbClr val="7C4A03"/>
                </a:solidFill>
                <a:latin typeface="微软雅黑"/>
                <a:ea typeface="微软雅黑"/>
              </a:rPr>
              <a:t>Kimi K3 ｜ 2026-07 开源</a:t>
            </a:r>
          </a:p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950" b="0" i="0">
                <a:solidFill>
                  <a:srgbClr val="2A3440"/>
                </a:solidFill>
                <a:latin typeface="微软雅黑"/>
                <a:ea typeface="微软雅黑"/>
              </a:rPr>
              <a:t>含三项 Infra：MoonEP · FlashKDA · AgentEnv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