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4630400" cy="9753600" type="custom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Relationship Id="rId23" Type="http://schemas.openxmlformats.org/officeDocument/2006/relationships/image" Target="../media/image22.png"/><Relationship Id="rId24" Type="http://schemas.openxmlformats.org/officeDocument/2006/relationships/image" Target="../media/image23.png"/><Relationship Id="rId25" Type="http://schemas.openxmlformats.org/officeDocument/2006/relationships/image" Target="../media/image24.png"/><Relationship Id="rId26" Type="http://schemas.openxmlformats.org/officeDocument/2006/relationships/image" Target="../media/image25.png"/><Relationship Id="rId27" Type="http://schemas.openxmlformats.org/officeDocument/2006/relationships/image" Target="../media/image26.png"/><Relationship Id="rId28" Type="http://schemas.openxmlformats.org/officeDocument/2006/relationships/image" Target="../media/image27.png"/><Relationship Id="rId29" Type="http://schemas.openxmlformats.org/officeDocument/2006/relationships/image" Target="../media/image28.png"/><Relationship Id="rId30" Type="http://schemas.openxmlformats.org/officeDocument/2006/relationships/image" Target="../media/image29.png"/><Relationship Id="rId31" Type="http://schemas.openxmlformats.org/officeDocument/2006/relationships/image" Target="../media/image30.png"/><Relationship Id="rId32" Type="http://schemas.openxmlformats.org/officeDocument/2006/relationships/image" Target="../media/image31.png"/><Relationship Id="rId33" Type="http://schemas.openxmlformats.org/officeDocument/2006/relationships/image" Target="../media/image32.png"/><Relationship Id="rId34" Type="http://schemas.openxmlformats.org/officeDocument/2006/relationships/image" Target="../media/image33.png"/><Relationship Id="rId35" Type="http://schemas.openxmlformats.org/officeDocument/2006/relationships/image" Target="../media/image34.png"/><Relationship Id="rId36" Type="http://schemas.openxmlformats.org/officeDocument/2006/relationships/image" Target="../media/image35.png"/><Relationship Id="rId37" Type="http://schemas.openxmlformats.org/officeDocument/2006/relationships/image" Target="../media/image36.png"/><Relationship Id="rId38" Type="http://schemas.openxmlformats.org/officeDocument/2006/relationships/image" Target="../media/image37.png"/><Relationship Id="rId39" Type="http://schemas.openxmlformats.org/officeDocument/2006/relationships/image" Target="../media/image38.png"/><Relationship Id="rId40" Type="http://schemas.openxmlformats.org/officeDocument/2006/relationships/image" Target="../media/image39.png"/><Relationship Id="rId41" Type="http://schemas.openxmlformats.org/officeDocument/2006/relationships/image" Target="../media/image40.png"/><Relationship Id="rId42" Type="http://schemas.openxmlformats.org/officeDocument/2006/relationships/image" Target="../media/image41.png"/><Relationship Id="rId43" Type="http://schemas.openxmlformats.org/officeDocument/2006/relationships/image" Target="../media/image42.png"/><Relationship Id="rId44" Type="http://schemas.openxmlformats.org/officeDocument/2006/relationships/image" Target="../media/image43.png"/><Relationship Id="rId45" Type="http://schemas.openxmlformats.org/officeDocument/2006/relationships/image" Target="../media/image44.png"/><Relationship Id="rId46" Type="http://schemas.openxmlformats.org/officeDocument/2006/relationships/image" Target="../media/image45.png"/><Relationship Id="rId47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E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lean base background (dark navy with circuit pattern)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9753600"/>
          </a:xfrm>
          <a:prstGeom prst="rect">
            <a:avLst/>
          </a:prstGeom>
        </p:spPr>
      </p:pic>
      <p:pic>
        <p:nvPicPr>
          <p:cNvPr id="3" name="numbered badge 1"/>
          <p:cNvPicPr/>
          <p:nvPr/>
        </p:nvPicPr>
        <p:blipFill>
          <a:blip r:embed="rId3"/>
          <a:stretch>
            <a:fillRect/>
          </a:stretch>
        </p:blipFill>
        <p:spPr>
          <a:xfrm>
            <a:off x="7334250" y="1485900"/>
            <a:ext cx="533400" cy="533400"/>
          </a:xfrm>
          <a:prstGeom prst="rect">
            <a:avLst/>
          </a:prstGeom>
        </p:spPr>
      </p:pic>
      <p:pic>
        <p:nvPicPr>
          <p:cNvPr id="4" name="numbered badge 2"/>
          <p:cNvPicPr/>
          <p:nvPr/>
        </p:nvPicPr>
        <p:blipFill>
          <a:blip r:embed="rId4"/>
          <a:stretch>
            <a:fillRect/>
          </a:stretch>
        </p:blipFill>
        <p:spPr>
          <a:xfrm>
            <a:off x="10382250" y="1485900"/>
            <a:ext cx="533400" cy="533400"/>
          </a:xfrm>
          <a:prstGeom prst="rect">
            <a:avLst/>
          </a:prstGeom>
        </p:spPr>
      </p:pic>
      <p:pic>
        <p:nvPicPr>
          <p:cNvPr id="5" name="numbered badge 3"/>
          <p:cNvPicPr/>
          <p:nvPr/>
        </p:nvPicPr>
        <p:blipFill>
          <a:blip r:embed="rId5"/>
          <a:stretch>
            <a:fillRect/>
          </a:stretch>
        </p:blipFill>
        <p:spPr>
          <a:xfrm>
            <a:off x="7334250" y="5295900"/>
            <a:ext cx="533400" cy="533400"/>
          </a:xfrm>
          <a:prstGeom prst="rect">
            <a:avLst/>
          </a:prstGeom>
        </p:spPr>
      </p:pic>
      <p:pic>
        <p:nvPicPr>
          <p:cNvPr id="6" name="numbered badge 4"/>
          <p:cNvPicPr/>
          <p:nvPr/>
        </p:nvPicPr>
        <p:blipFill>
          <a:blip r:embed="rId6"/>
          <a:stretch>
            <a:fillRect/>
          </a:stretch>
        </p:blipFill>
        <p:spPr>
          <a:xfrm>
            <a:off x="10382250" y="5295900"/>
            <a:ext cx="533400" cy="533400"/>
          </a:xfrm>
          <a:prstGeom prst="rect">
            <a:avLst/>
          </a:prstGeom>
        </p:spPr>
      </p:pic>
      <p:pic>
        <p:nvPicPr>
          <p:cNvPr id="7" name="magnifier-with-check icon"/>
          <p:cNvPicPr/>
          <p:nvPr/>
        </p:nvPicPr>
        <p:blipFill>
          <a:blip r:embed="rId7"/>
          <a:stretch>
            <a:fillRect/>
          </a:stretch>
        </p:blipFill>
        <p:spPr>
          <a:xfrm>
            <a:off x="819150" y="4048125"/>
            <a:ext cx="419100" cy="419100"/>
          </a:xfrm>
          <a:prstGeom prst="rect">
            <a:avLst/>
          </a:prstGeom>
        </p:spPr>
      </p:pic>
      <p:pic>
        <p:nvPicPr>
          <p:cNvPr id="8" name="slider icon"/>
          <p:cNvPicPr/>
          <p:nvPr/>
        </p:nvPicPr>
        <p:blipFill>
          <a:blip r:embed="rId8"/>
          <a:stretch>
            <a:fillRect/>
          </a:stretch>
        </p:blipFill>
        <p:spPr>
          <a:xfrm>
            <a:off x="1485900" y="4048125"/>
            <a:ext cx="419100" cy="419100"/>
          </a:xfrm>
          <a:prstGeom prst="rect">
            <a:avLst/>
          </a:prstGeom>
        </p:spPr>
      </p:pic>
      <p:pic>
        <p:nvPicPr>
          <p:cNvPr id="9" name="database icon"/>
          <p:cNvPicPr/>
          <p:nvPr/>
        </p:nvPicPr>
        <p:blipFill>
          <a:blip r:embed="rId9"/>
          <a:stretch>
            <a:fillRect/>
          </a:stretch>
        </p:blipFill>
        <p:spPr>
          <a:xfrm>
            <a:off x="2152650" y="4048125"/>
            <a:ext cx="419100" cy="419100"/>
          </a:xfrm>
          <a:prstGeom prst="rect">
            <a:avLst/>
          </a:prstGeom>
        </p:spPr>
      </p:pic>
      <p:pic>
        <p:nvPicPr>
          <p:cNvPr id="10" name="people icon"/>
          <p:cNvPicPr/>
          <p:nvPr/>
        </p:nvPicPr>
        <p:blipFill>
          <a:blip r:embed="rId10"/>
          <a:stretch>
            <a:fillRect/>
          </a:stretch>
        </p:blipFill>
        <p:spPr>
          <a:xfrm>
            <a:off x="2819400" y="4048125"/>
            <a:ext cx="419100" cy="419100"/>
          </a:xfrm>
          <a:prstGeom prst="rect">
            <a:avLst/>
          </a:prstGeom>
        </p:spPr>
      </p:pic>
      <p:pic>
        <p:nvPicPr>
          <p:cNvPr id="11" name="shield-with-lock icon"/>
          <p:cNvPicPr/>
          <p:nvPr/>
        </p:nvPicPr>
        <p:blipFill>
          <a:blip r:embed="rId11"/>
          <a:stretch>
            <a:fillRect/>
          </a:stretch>
        </p:blipFill>
        <p:spPr>
          <a:xfrm>
            <a:off x="3486150" y="4048125"/>
            <a:ext cx="419100" cy="419100"/>
          </a:xfrm>
          <a:prstGeom prst="rect">
            <a:avLst/>
          </a:prstGeom>
        </p:spPr>
      </p:pic>
      <p:pic>
        <p:nvPicPr>
          <p:cNvPr id="12" name="chain icon"/>
          <p:cNvPicPr/>
          <p:nvPr/>
        </p:nvPicPr>
        <p:blipFill>
          <a:blip r:embed="rId12"/>
          <a:stretch>
            <a:fillRect/>
          </a:stretch>
        </p:blipFill>
        <p:spPr>
          <a:xfrm>
            <a:off x="4152900" y="4048125"/>
            <a:ext cx="419100" cy="419100"/>
          </a:xfrm>
          <a:prstGeom prst="rect">
            <a:avLst/>
          </a:prstGeom>
        </p:spPr>
      </p:pic>
      <p:pic>
        <p:nvPicPr>
          <p:cNvPr id="13" name="magnifier-with-check vertex icon"/>
          <p:cNvPicPr/>
          <p:nvPr/>
        </p:nvPicPr>
        <p:blipFill>
          <a:blip r:embed="rId13"/>
          <a:stretch>
            <a:fillRect/>
          </a:stretch>
        </p:blipFill>
        <p:spPr>
          <a:xfrm>
            <a:off x="2390775" y="6362700"/>
            <a:ext cx="304800" cy="304800"/>
          </a:xfrm>
          <a:prstGeom prst="rect">
            <a:avLst/>
          </a:prstGeom>
        </p:spPr>
      </p:pic>
      <p:pic>
        <p:nvPicPr>
          <p:cNvPr id="14" name="slider vertex icon"/>
          <p:cNvPicPr/>
          <p:nvPr/>
        </p:nvPicPr>
        <p:blipFill>
          <a:blip r:embed="rId14"/>
          <a:stretch>
            <a:fillRect/>
          </a:stretch>
        </p:blipFill>
        <p:spPr>
          <a:xfrm>
            <a:off x="3152775" y="6724650"/>
            <a:ext cx="304800" cy="304800"/>
          </a:xfrm>
          <a:prstGeom prst="rect">
            <a:avLst/>
          </a:prstGeom>
        </p:spPr>
      </p:pic>
      <p:pic>
        <p:nvPicPr>
          <p:cNvPr id="15" name="database vertex icon"/>
          <p:cNvPicPr/>
          <p:nvPr/>
        </p:nvPicPr>
        <p:blipFill>
          <a:blip r:embed="rId15"/>
          <a:stretch>
            <a:fillRect/>
          </a:stretch>
        </p:blipFill>
        <p:spPr>
          <a:xfrm>
            <a:off x="3152775" y="7848600"/>
            <a:ext cx="304800" cy="304800"/>
          </a:xfrm>
          <a:prstGeom prst="rect">
            <a:avLst/>
          </a:prstGeom>
        </p:spPr>
      </p:pic>
      <p:pic>
        <p:nvPicPr>
          <p:cNvPr id="16" name="people vertex icon"/>
          <p:cNvPicPr/>
          <p:nvPr/>
        </p:nvPicPr>
        <p:blipFill>
          <a:blip r:embed="rId16"/>
          <a:stretch>
            <a:fillRect/>
          </a:stretch>
        </p:blipFill>
        <p:spPr>
          <a:xfrm>
            <a:off x="2390775" y="8248650"/>
            <a:ext cx="304800" cy="304800"/>
          </a:xfrm>
          <a:prstGeom prst="rect">
            <a:avLst/>
          </a:prstGeom>
        </p:spPr>
      </p:pic>
      <p:pic>
        <p:nvPicPr>
          <p:cNvPr id="17" name="shield-with-lock vertex icon"/>
          <p:cNvPicPr/>
          <p:nvPr/>
        </p:nvPicPr>
        <p:blipFill>
          <a:blip r:embed="rId17"/>
          <a:stretch>
            <a:fillRect/>
          </a:stretch>
        </p:blipFill>
        <p:spPr>
          <a:xfrm>
            <a:off x="1076325" y="7848600"/>
            <a:ext cx="304800" cy="304800"/>
          </a:xfrm>
          <a:prstGeom prst="rect">
            <a:avLst/>
          </a:prstGeom>
        </p:spPr>
      </p:pic>
      <p:pic>
        <p:nvPicPr>
          <p:cNvPr id="18" name="chain vertex icon"/>
          <p:cNvPicPr/>
          <p:nvPr/>
        </p:nvPicPr>
        <p:blipFill>
          <a:blip r:embed="rId18"/>
          <a:stretch>
            <a:fillRect/>
          </a:stretch>
        </p:blipFill>
        <p:spPr>
          <a:xfrm>
            <a:off x="1076325" y="6724650"/>
            <a:ext cx="304800" cy="304800"/>
          </a:xfrm>
          <a:prstGeom prst="rect">
            <a:avLst/>
          </a:prstGeom>
        </p:spPr>
      </p:pic>
      <p:pic>
        <p:nvPicPr>
          <p:cNvPr id="19" name="small network sphere (7B params)"/>
          <p:cNvPicPr/>
          <p:nvPr/>
        </p:nvPicPr>
        <p:blipFill>
          <a:blip r:embed="rId19"/>
          <a:stretch>
            <a:fillRect/>
          </a:stretch>
        </p:blipFill>
        <p:spPr>
          <a:xfrm>
            <a:off x="6515100" y="2438400"/>
            <a:ext cx="762000" cy="762000"/>
          </a:xfrm>
          <a:prstGeom prst="rect">
            <a:avLst/>
          </a:prstGeom>
        </p:spPr>
      </p:pic>
      <p:pic>
        <p:nvPicPr>
          <p:cNvPr id="20" name="large network sphere (1T+ params)"/>
          <p:cNvPicPr/>
          <p:nvPr/>
        </p:nvPicPr>
        <p:blipFill>
          <a:blip r:embed="rId20"/>
          <a:stretch>
            <a:fillRect/>
          </a:stretch>
        </p:blipFill>
        <p:spPr>
          <a:xfrm>
            <a:off x="8382000" y="2286000"/>
            <a:ext cx="1143000" cy="1143000"/>
          </a:xfrm>
          <a:prstGeom prst="rect">
            <a:avLst/>
          </a:prstGeom>
        </p:spPr>
      </p:pic>
      <p:pic>
        <p:nvPicPr>
          <p:cNvPr id="21" name="arrow between spheres"/>
          <p:cNvPicPr/>
          <p:nvPr/>
        </p:nvPicPr>
        <p:blipFill>
          <a:blip r:embed="rId21"/>
          <a:stretch>
            <a:fillRect/>
          </a:stretch>
        </p:blipFill>
        <p:spPr>
          <a:xfrm>
            <a:off x="7334250" y="2819400"/>
            <a:ext cx="952500" cy="190500"/>
          </a:xfrm>
          <a:prstGeom prst="rect">
            <a:avLst/>
          </a:prstGeom>
        </p:spPr>
      </p:pic>
      <p:pic>
        <p:nvPicPr>
          <p:cNvPr id="22" name="input tokens dots"/>
          <p:cNvPicPr/>
          <p:nvPr/>
        </p:nvPicPr>
        <p:blipFill>
          <a:blip r:embed="rId22"/>
          <a:stretch>
            <a:fillRect/>
          </a:stretch>
        </p:blipFill>
        <p:spPr>
          <a:xfrm>
            <a:off x="9429750" y="2438400"/>
            <a:ext cx="1047750" cy="476250"/>
          </a:xfrm>
          <a:prstGeom prst="rect">
            <a:avLst/>
          </a:prstGeom>
        </p:spPr>
      </p:pic>
      <p:pic>
        <p:nvPicPr>
          <p:cNvPr id="23" name="router box"/>
          <p:cNvPicPr/>
          <p:nvPr/>
        </p:nvPicPr>
        <p:blipFill>
          <a:blip r:embed="rId23"/>
          <a:stretch>
            <a:fillRect/>
          </a:stretch>
        </p:blipFill>
        <p:spPr>
          <a:xfrm>
            <a:off x="11049000" y="2438400"/>
            <a:ext cx="1047750" cy="476250"/>
          </a:xfrm>
          <a:prstGeom prst="rect">
            <a:avLst/>
          </a:prstGeom>
        </p:spPr>
      </p:pic>
      <p:pic>
        <p:nvPicPr>
          <p:cNvPr id="24" name="expert chip 1"/>
          <p:cNvPicPr/>
          <p:nvPr/>
        </p:nvPicPr>
        <p:blipFill>
          <a:blip r:embed="rId24"/>
          <a:stretch>
            <a:fillRect/>
          </a:stretch>
        </p:blipFill>
        <p:spPr>
          <a:xfrm>
            <a:off x="12477750" y="1905000"/>
            <a:ext cx="571500" cy="571500"/>
          </a:xfrm>
          <a:prstGeom prst="rect">
            <a:avLst/>
          </a:prstGeom>
        </p:spPr>
      </p:pic>
      <p:pic>
        <p:nvPicPr>
          <p:cNvPr id="25" name="expert chip 2"/>
          <p:cNvPicPr/>
          <p:nvPr/>
        </p:nvPicPr>
        <p:blipFill>
          <a:blip r:embed="rId25"/>
          <a:stretch>
            <a:fillRect/>
          </a:stretch>
        </p:blipFill>
        <p:spPr>
          <a:xfrm>
            <a:off x="12477750" y="2286000"/>
            <a:ext cx="571500" cy="571500"/>
          </a:xfrm>
          <a:prstGeom prst="rect">
            <a:avLst/>
          </a:prstGeom>
        </p:spPr>
      </p:pic>
      <p:pic>
        <p:nvPicPr>
          <p:cNvPr id="26" name="expert chip N"/>
          <p:cNvPicPr/>
          <p:nvPr/>
        </p:nvPicPr>
        <p:blipFill>
          <a:blip r:embed="rId26"/>
          <a:stretch>
            <a:fillRect/>
          </a:stretch>
        </p:blipFill>
        <p:spPr>
          <a:xfrm>
            <a:off x="12477750" y="2667000"/>
            <a:ext cx="571500" cy="571500"/>
          </a:xfrm>
          <a:prstGeom prst="rect">
            <a:avLst/>
          </a:prstGeom>
        </p:spPr>
      </p:pic>
      <p:pic>
        <p:nvPicPr>
          <p:cNvPr id="27" name="planning star"/>
          <p:cNvPicPr/>
          <p:nvPr/>
        </p:nvPicPr>
        <p:blipFill>
          <a:blip r:embed="rId27"/>
          <a:stretch>
            <a:fillRect/>
          </a:stretch>
        </p:blipFill>
        <p:spPr>
          <a:xfrm>
            <a:off x="7620000" y="6134100"/>
            <a:ext cx="533400" cy="533400"/>
          </a:xfrm>
          <a:prstGeom prst="rect">
            <a:avLst/>
          </a:prstGeom>
        </p:spPr>
      </p:pic>
      <p:pic>
        <p:nvPicPr>
          <p:cNvPr id="28" name="execution play"/>
          <p:cNvPicPr/>
          <p:nvPr/>
        </p:nvPicPr>
        <p:blipFill>
          <a:blip r:embed="rId28"/>
          <a:stretch>
            <a:fillRect/>
          </a:stretch>
        </p:blipFill>
        <p:spPr>
          <a:xfrm>
            <a:off x="7715250" y="6457950"/>
            <a:ext cx="533400" cy="533400"/>
          </a:xfrm>
          <a:prstGeom prst="rect">
            <a:avLst/>
          </a:prstGeom>
        </p:spPr>
      </p:pic>
      <p:pic>
        <p:nvPicPr>
          <p:cNvPr id="29" name="memory cylinder"/>
          <p:cNvPicPr/>
          <p:nvPr/>
        </p:nvPicPr>
        <p:blipFill>
          <a:blip r:embed="rId29"/>
          <a:stretch>
            <a:fillRect/>
          </a:stretch>
        </p:blipFill>
        <p:spPr>
          <a:xfrm>
            <a:off x="6515100" y="6457950"/>
            <a:ext cx="533400" cy="533400"/>
          </a:xfrm>
          <a:prstGeom prst="rect">
            <a:avLst/>
          </a:prstGeom>
        </p:spPr>
      </p:pic>
      <p:pic>
        <p:nvPicPr>
          <p:cNvPr id="30" name="tool calling"/>
          <p:cNvPicPr/>
          <p:nvPr/>
        </p:nvPicPr>
        <p:blipFill>
          <a:blip r:embed="rId30"/>
          <a:stretch>
            <a:fillRect/>
          </a:stretch>
        </p:blipFill>
        <p:spPr>
          <a:xfrm>
            <a:off x="8801100" y="6781800"/>
            <a:ext cx="476250" cy="476250"/>
          </a:xfrm>
          <a:prstGeom prst="rect">
            <a:avLst/>
          </a:prstGeom>
        </p:spPr>
      </p:pic>
      <p:pic>
        <p:nvPicPr>
          <p:cNvPr id="31" name="reflection brain"/>
          <p:cNvPicPr/>
          <p:nvPr/>
        </p:nvPicPr>
        <p:blipFill>
          <a:blip r:embed="rId31"/>
          <a:stretch>
            <a:fillRect/>
          </a:stretch>
        </p:blipFill>
        <p:spPr>
          <a:xfrm>
            <a:off x="7334250" y="6781800"/>
            <a:ext cx="476250" cy="476250"/>
          </a:xfrm>
          <a:prstGeom prst="rect">
            <a:avLst/>
          </a:prstGeom>
        </p:spPr>
      </p:pic>
      <p:pic>
        <p:nvPicPr>
          <p:cNvPr id="32" name="text T icon"/>
          <p:cNvPicPr/>
          <p:nvPr/>
        </p:nvPicPr>
        <p:blipFill>
          <a:blip r:embed="rId32"/>
          <a:stretch>
            <a:fillRect/>
          </a:stretch>
        </p:blipFill>
        <p:spPr>
          <a:xfrm>
            <a:off x="9391650" y="6115050"/>
            <a:ext cx="304800" cy="304800"/>
          </a:xfrm>
          <a:prstGeom prst="rect">
            <a:avLst/>
          </a:prstGeom>
        </p:spPr>
      </p:pic>
      <p:pic>
        <p:nvPicPr>
          <p:cNvPr id="33" name="image icon"/>
          <p:cNvPicPr/>
          <p:nvPr/>
        </p:nvPicPr>
        <p:blipFill>
          <a:blip r:embed="rId33"/>
          <a:stretch>
            <a:fillRect/>
          </a:stretch>
        </p:blipFill>
        <p:spPr>
          <a:xfrm>
            <a:off x="9391650" y="6438900"/>
            <a:ext cx="304800" cy="304800"/>
          </a:xfrm>
          <a:prstGeom prst="rect">
            <a:avLst/>
          </a:prstGeom>
        </p:spPr>
      </p:pic>
      <p:pic>
        <p:nvPicPr>
          <p:cNvPr id="34" name="audio icon"/>
          <p:cNvPicPr/>
          <p:nvPr/>
        </p:nvPicPr>
        <p:blipFill>
          <a:blip r:embed="rId34"/>
          <a:stretch>
            <a:fillRect/>
          </a:stretch>
        </p:blipFill>
        <p:spPr>
          <a:xfrm>
            <a:off x="9391650" y="6762750"/>
            <a:ext cx="304800" cy="304800"/>
          </a:xfrm>
          <a:prstGeom prst="rect">
            <a:avLst/>
          </a:prstGeom>
        </p:spPr>
      </p:pic>
      <p:pic>
        <p:nvPicPr>
          <p:cNvPr id="35" name="video icon"/>
          <p:cNvPicPr/>
          <p:nvPr/>
        </p:nvPicPr>
        <p:blipFill>
          <a:blip r:embed="rId35"/>
          <a:stretch>
            <a:fillRect/>
          </a:stretch>
        </p:blipFill>
        <p:spPr>
          <a:xfrm>
            <a:off x="9391650" y="7086600"/>
            <a:ext cx="304800" cy="304800"/>
          </a:xfrm>
          <a:prstGeom prst="rect">
            <a:avLst/>
          </a:prstGeom>
        </p:spPr>
      </p:pic>
      <p:pic>
        <p:nvPicPr>
          <p:cNvPr id="36" name="embedding sphere"/>
          <p:cNvPicPr/>
          <p:nvPr/>
        </p:nvPicPr>
        <p:blipFill>
          <a:blip r:embed="rId36"/>
          <a:stretch>
            <a:fillRect/>
          </a:stretch>
        </p:blipFill>
        <p:spPr>
          <a:xfrm>
            <a:off x="12287250" y="6286500"/>
            <a:ext cx="1524000" cy="1143000"/>
          </a:xfrm>
          <a:prstGeom prst="rect">
            <a:avLst/>
          </a:prstGeom>
        </p:spPr>
      </p:pic>
      <p:pic>
        <p:nvPicPr>
          <p:cNvPr id="37" name="HBM chip stack"/>
          <p:cNvPicPr/>
          <p:nvPr/>
        </p:nvPicPr>
        <p:blipFill>
          <a:blip r:embed="rId37"/>
          <a:stretch>
            <a:fillRect/>
          </a:stretch>
        </p:blipFill>
        <p:spPr>
          <a:xfrm>
            <a:off x="6858000" y="3695700"/>
            <a:ext cx="762000" cy="762000"/>
          </a:xfrm>
          <a:prstGeom prst="rect">
            <a:avLst/>
          </a:prstGeom>
        </p:spPr>
      </p:pic>
      <p:pic>
        <p:nvPicPr>
          <p:cNvPr id="38" name="parallel compute cubes"/>
          <p:cNvPicPr/>
          <p:nvPr/>
        </p:nvPicPr>
        <p:blipFill>
          <a:blip r:embed="rId38"/>
          <a:stretch>
            <a:fillRect/>
          </a:stretch>
        </p:blipFill>
        <p:spPr>
          <a:xfrm>
            <a:off x="8458200" y="3695700"/>
            <a:ext cx="1333500" cy="762000"/>
          </a:xfrm>
          <a:prstGeom prst="rect">
            <a:avLst/>
          </a:prstGeom>
        </p:spPr>
      </p:pic>
      <p:pic>
        <p:nvPicPr>
          <p:cNvPr id="39" name="dynamic routing arrows"/>
          <p:cNvPicPr/>
          <p:nvPr/>
        </p:nvPicPr>
        <p:blipFill>
          <a:blip r:embed="rId39"/>
          <a:stretch>
            <a:fillRect/>
          </a:stretch>
        </p:blipFill>
        <p:spPr>
          <a:xfrm>
            <a:off x="9620250" y="3695700"/>
            <a:ext cx="952500" cy="762000"/>
          </a:xfrm>
          <a:prstGeom prst="rect">
            <a:avLst/>
          </a:prstGeom>
        </p:spPr>
      </p:pic>
      <p:pic>
        <p:nvPicPr>
          <p:cNvPr id="40" name="sparse compute core"/>
          <p:cNvPicPr/>
          <p:nvPr/>
        </p:nvPicPr>
        <p:blipFill>
          <a:blip r:embed="rId40"/>
          <a:stretch>
            <a:fillRect/>
          </a:stretch>
        </p:blipFill>
        <p:spPr>
          <a:xfrm>
            <a:off x="11144250" y="3695700"/>
            <a:ext cx="1238250" cy="762000"/>
          </a:xfrm>
          <a:prstGeom prst="rect">
            <a:avLst/>
          </a:prstGeom>
        </p:spPr>
      </p:pic>
      <p:pic>
        <p:nvPicPr>
          <p:cNvPr id="41" name="KV-Cache grid"/>
          <p:cNvPicPr/>
          <p:nvPr/>
        </p:nvPicPr>
        <p:blipFill>
          <a:blip r:embed="rId41"/>
          <a:stretch>
            <a:fillRect/>
          </a:stretch>
        </p:blipFill>
        <p:spPr>
          <a:xfrm>
            <a:off x="6858000" y="7410450"/>
            <a:ext cx="762000" cy="762000"/>
          </a:xfrm>
          <a:prstGeom prst="rect">
            <a:avLst/>
          </a:prstGeom>
        </p:spPr>
      </p:pic>
      <p:pic>
        <p:nvPicPr>
          <p:cNvPr id="42" name="low latency gauge"/>
          <p:cNvPicPr/>
          <p:nvPr/>
        </p:nvPicPr>
        <p:blipFill>
          <a:blip r:embed="rId42"/>
          <a:stretch>
            <a:fillRect/>
          </a:stretch>
        </p:blipFill>
        <p:spPr>
          <a:xfrm>
            <a:off x="8458200" y="7410450"/>
            <a:ext cx="1238250" cy="762000"/>
          </a:xfrm>
          <a:prstGeom prst="rect">
            <a:avLst/>
          </a:prstGeom>
        </p:spPr>
      </p:pic>
      <p:pic>
        <p:nvPicPr>
          <p:cNvPr id="43" name="unified memory bar"/>
          <p:cNvPicPr/>
          <p:nvPr/>
        </p:nvPicPr>
        <p:blipFill>
          <a:blip r:embed="rId43"/>
          <a:stretch>
            <a:fillRect/>
          </a:stretch>
        </p:blipFill>
        <p:spPr>
          <a:xfrm>
            <a:off x="9620250" y="7410450"/>
            <a:ext cx="1047750" cy="762000"/>
          </a:xfrm>
          <a:prstGeom prst="rect">
            <a:avLst/>
          </a:prstGeom>
        </p:spPr>
      </p:pic>
      <p:pic>
        <p:nvPicPr>
          <p:cNvPr id="44" name="high bandwidth interconnect"/>
          <p:cNvPicPr/>
          <p:nvPr/>
        </p:nvPicPr>
        <p:blipFill>
          <a:blip r:embed="rId44"/>
          <a:stretch>
            <a:fillRect/>
          </a:stretch>
        </p:blipFill>
        <p:spPr>
          <a:xfrm>
            <a:off x="11144250" y="7410450"/>
            <a:ext cx="1333500" cy="762000"/>
          </a:xfrm>
          <a:prstGeom prst="rect">
            <a:avLst/>
          </a:prstGeom>
        </p:spPr>
      </p:pic>
      <p:pic>
        <p:nvPicPr>
          <p:cNvPr id="45" name="brain/circuit footer icon"/>
          <p:cNvPicPr/>
          <p:nvPr/>
        </p:nvPicPr>
        <p:blipFill>
          <a:blip r:embed="rId45"/>
          <a:stretch>
            <a:fillRect/>
          </a:stretch>
        </p:blipFill>
        <p:spPr>
          <a:xfrm>
            <a:off x="4610100" y="8877300"/>
            <a:ext cx="476250" cy="476250"/>
          </a:xfrm>
          <a:prstGeom prst="rect">
            <a:avLst/>
          </a:prstGeom>
        </p:spPr>
      </p:pic>
      <p:pic>
        <p:nvPicPr>
          <p:cNvPr id="46" name="microchip footer icon"/>
          <p:cNvPicPr/>
          <p:nvPr/>
        </p:nvPicPr>
        <p:blipFill>
          <a:blip r:embed="rId46"/>
          <a:stretch>
            <a:fillRect/>
          </a:stretch>
        </p:blipFill>
        <p:spPr>
          <a:xfrm>
            <a:off x="7277100" y="8877300"/>
            <a:ext cx="476250" cy="476250"/>
          </a:xfrm>
          <a:prstGeom prst="rect">
            <a:avLst/>
          </a:prstGeom>
        </p:spPr>
      </p:pic>
      <p:pic>
        <p:nvPicPr>
          <p:cNvPr id="47" name="rocket footer icon"/>
          <p:cNvPicPr/>
          <p:nvPr/>
        </p:nvPicPr>
        <p:blipFill>
          <a:blip r:embed="rId47"/>
          <a:stretch>
            <a:fillRect/>
          </a:stretch>
        </p:blipFill>
        <p:spPr>
          <a:xfrm>
            <a:off x="9991725" y="8877300"/>
            <a:ext cx="476250" cy="476250"/>
          </a:xfrm>
          <a:prstGeom prst="rect">
            <a:avLst/>
          </a:prstGeom>
        </p:spPr>
      </p:pic>
      <p:sp>
        <p:nvSpPr>
          <p:cNvPr id="48" name="Roundrect 48"/>
          <p:cNvSpPr/>
          <p:nvPr/>
        </p:nvSpPr>
        <p:spPr>
          <a:xfrm>
            <a:off x="209550" y="1352550"/>
            <a:ext cx="4476750" cy="3429000"/>
          </a:xfrm>
          <a:prstGeom prst="roundRect">
            <a:avLst>
              <a:gd name="adj" fmla="val 2222"/>
            </a:avLst>
          </a:prstGeom>
          <a:noFill/>
          <a:ln w="12700">
            <a:solidFill>
              <a:srgbClr val="1F3F7F"/>
            </a:solidFill>
          </a:ln>
        </p:spPr>
        <p:txBody>
          <a:bodyPr/>
          <a:lstStyle/>
          <a:p/>
        </p:txBody>
      </p:sp>
      <p:sp>
        <p:nvSpPr>
          <p:cNvPr id="49" name="Roundrect 49"/>
          <p:cNvSpPr/>
          <p:nvPr/>
        </p:nvSpPr>
        <p:spPr>
          <a:xfrm>
            <a:off x="209550" y="5715000"/>
            <a:ext cx="4476750" cy="3333750"/>
          </a:xfrm>
          <a:prstGeom prst="roundRect">
            <a:avLst>
              <a:gd name="adj" fmla="val 2286"/>
            </a:avLst>
          </a:prstGeom>
          <a:noFill/>
          <a:ln w="12700">
            <a:solidFill>
              <a:srgbClr val="1F3F7F"/>
            </a:solidFill>
          </a:ln>
        </p:spPr>
        <p:txBody>
          <a:bodyPr/>
          <a:lstStyle/>
          <a:p/>
        </p:txBody>
      </p:sp>
      <p:sp>
        <p:nvSpPr>
          <p:cNvPr id="50" name="Polygon 50"/>
          <p:cNvSpPr/>
          <p:nvPr/>
        </p:nvSpPr>
        <p:spPr>
          <a:xfrm>
            <a:off x="2381250" y="7239000"/>
            <a:ext cx="0" cy="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86400" y="-1987200"/>
                </a:moveTo>
                <a:lnTo>
                  <a:pt x="3758400" y="0"/>
                </a:lnTo>
                <a:lnTo>
                  <a:pt x="3758400" y="2289600"/>
                </a:lnTo>
                <a:lnTo>
                  <a:pt x="86400" y="4276800"/>
                </a:lnTo>
                <a:lnTo>
                  <a:pt x="-3542400" y="2289600"/>
                </a:lnTo>
                <a:lnTo>
                  <a:pt x="-3542400" y="0"/>
                </a:lnTo>
                <a:close/>
              </a:path>
            </a:pathLst>
          </a:custGeom>
          <a:noFill/>
          <a:ln w="12700">
            <a:solidFill>
              <a:srgbClr val="1E90FF"/>
            </a:solidFill>
          </a:ln>
        </p:spPr>
        <p:txBody>
          <a:bodyPr/>
          <a:lstStyle/>
          <a:p/>
        </p:txBody>
      </p:sp>
      <p:sp>
        <p:nvSpPr>
          <p:cNvPr id="51" name="Polygon 51"/>
          <p:cNvSpPr/>
          <p:nvPr/>
        </p:nvSpPr>
        <p:spPr>
          <a:xfrm>
            <a:off x="819150" y="6781800"/>
            <a:ext cx="2390775" cy="192405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10413" y="0"/>
                </a:moveTo>
                <a:lnTo>
                  <a:pt x="21600" y="7806"/>
                </a:lnTo>
                <a:lnTo>
                  <a:pt x="21600" y="13794"/>
                </a:lnTo>
                <a:lnTo>
                  <a:pt x="10413" y="21600"/>
                </a:lnTo>
                <a:lnTo>
                  <a:pt x="0" y="13794"/>
                </a:lnTo>
                <a:lnTo>
                  <a:pt x="0" y="7806"/>
                </a:lnTo>
                <a:close/>
              </a:path>
            </a:pathLst>
          </a:custGeom>
          <a:noFill/>
          <a:ln w="12700">
            <a:solidFill>
              <a:srgbClr val="0E4080"/>
            </a:solidFill>
          </a:ln>
        </p:spPr>
        <p:txBody>
          <a:bodyPr/>
          <a:lstStyle/>
          <a:p/>
        </p:txBody>
      </p:sp>
      <p:sp>
        <p:nvSpPr>
          <p:cNvPr id="52" name="Polygon 52"/>
          <p:cNvSpPr/>
          <p:nvPr/>
        </p:nvSpPr>
        <p:spPr>
          <a:xfrm>
            <a:off x="819150" y="7038975"/>
            <a:ext cx="1381125" cy="12954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11023" y="0"/>
                </a:moveTo>
                <a:lnTo>
                  <a:pt x="21600" y="6671"/>
                </a:lnTo>
                <a:lnTo>
                  <a:pt x="21600" y="14771"/>
                </a:lnTo>
                <a:lnTo>
                  <a:pt x="11023" y="21600"/>
                </a:lnTo>
                <a:lnTo>
                  <a:pt x="0" y="14771"/>
                </a:lnTo>
                <a:lnTo>
                  <a:pt x="0" y="6671"/>
                </a:lnTo>
                <a:close/>
              </a:path>
            </a:pathLst>
          </a:custGeom>
          <a:noFill/>
          <a:ln w="12700">
            <a:solidFill>
              <a:srgbClr val="0E4080"/>
            </a:solidFill>
          </a:ln>
        </p:spPr>
        <p:txBody>
          <a:bodyPr/>
          <a:lstStyle/>
          <a:p/>
        </p:txBody>
      </p:sp>
      <p:sp>
        <p:nvSpPr>
          <p:cNvPr id="53" name="Polygon 53"/>
          <p:cNvSpPr/>
          <p:nvPr/>
        </p:nvSpPr>
        <p:spPr>
          <a:xfrm>
            <a:off x="819150" y="7239000"/>
            <a:ext cx="533400" cy="7239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10800" y="0"/>
                </a:moveTo>
                <a:lnTo>
                  <a:pt x="21600" y="4547"/>
                </a:lnTo>
                <a:lnTo>
                  <a:pt x="21600" y="17053"/>
                </a:lnTo>
                <a:lnTo>
                  <a:pt x="10800" y="21600"/>
                </a:lnTo>
                <a:lnTo>
                  <a:pt x="0" y="17053"/>
                </a:lnTo>
                <a:lnTo>
                  <a:pt x="0" y="4547"/>
                </a:lnTo>
                <a:close/>
              </a:path>
            </a:pathLst>
          </a:custGeom>
          <a:noFill/>
          <a:ln w="12700">
            <a:solidFill>
              <a:srgbClr val="0E4080"/>
            </a:solidFill>
          </a:ln>
        </p:spPr>
        <p:txBody>
          <a:bodyPr/>
          <a:lstStyle/>
          <a:p/>
        </p:txBody>
      </p:sp>
      <p:sp>
        <p:nvSpPr>
          <p:cNvPr id="54" name="Polygon 54"/>
          <p:cNvSpPr/>
          <p:nvPr/>
        </p:nvSpPr>
        <p:spPr>
          <a:xfrm>
            <a:off x="819150" y="6362700"/>
            <a:ext cx="3219450" cy="276225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10736" y="0"/>
                </a:moveTo>
                <a:lnTo>
                  <a:pt x="21600" y="6852"/>
                </a:lnTo>
                <a:lnTo>
                  <a:pt x="21600" y="14748"/>
                </a:lnTo>
                <a:lnTo>
                  <a:pt x="10736" y="21600"/>
                </a:lnTo>
                <a:lnTo>
                  <a:pt x="0" y="14748"/>
                </a:lnTo>
                <a:lnTo>
                  <a:pt x="0" y="6852"/>
                </a:lnTo>
                <a:close/>
              </a:path>
            </a:pathLst>
          </a:custGeom>
          <a:solidFill>
            <a:srgbClr val="14365C"/>
          </a:solidFill>
          <a:ln w="25400">
            <a:solidFill>
              <a:srgbClr val="67E0FF"/>
            </a:solidFill>
          </a:ln>
        </p:spPr>
        <p:txBody>
          <a:bodyPr/>
          <a:lstStyle/>
          <a:p/>
        </p:txBody>
      </p:sp>
      <p:sp>
        <p:nvSpPr>
          <p:cNvPr id="55" name="Rect 55"/>
          <p:cNvSpPr/>
          <p:nvPr/>
        </p:nvSpPr>
        <p:spPr>
          <a:xfrm>
            <a:off x="819150" y="2219325"/>
            <a:ext cx="419100" cy="18288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/>
          <a:lstStyle/>
          <a:p/>
        </p:txBody>
      </p:sp>
      <p:sp>
        <p:nvSpPr>
          <p:cNvPr id="56" name="Rect 56"/>
          <p:cNvSpPr/>
          <p:nvPr/>
        </p:nvSpPr>
        <p:spPr>
          <a:xfrm>
            <a:off x="1485900" y="2409825"/>
            <a:ext cx="419100" cy="16383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txBody>
          <a:bodyPr/>
          <a:lstStyle/>
          <a:p/>
        </p:txBody>
      </p:sp>
      <p:sp>
        <p:nvSpPr>
          <p:cNvPr id="57" name="Rect 57"/>
          <p:cNvSpPr/>
          <p:nvPr/>
        </p:nvSpPr>
        <p:spPr>
          <a:xfrm>
            <a:off x="2152650" y="2524125"/>
            <a:ext cx="419100" cy="152400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txBody>
          <a:bodyPr/>
          <a:lstStyle/>
          <a:p/>
        </p:txBody>
      </p:sp>
      <p:sp>
        <p:nvSpPr>
          <p:cNvPr id="58" name="Rect 58"/>
          <p:cNvSpPr/>
          <p:nvPr/>
        </p:nvSpPr>
        <p:spPr>
          <a:xfrm>
            <a:off x="2819400" y="2314575"/>
            <a:ext cx="419100" cy="173355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txBody>
          <a:bodyPr/>
          <a:lstStyle/>
          <a:p/>
        </p:txBody>
      </p:sp>
      <p:sp>
        <p:nvSpPr>
          <p:cNvPr id="59" name="Rect 59"/>
          <p:cNvSpPr/>
          <p:nvPr/>
        </p:nvSpPr>
        <p:spPr>
          <a:xfrm>
            <a:off x="3486150" y="2600325"/>
            <a:ext cx="419100" cy="1447800"/>
          </a:xfrm>
          <a:prstGeom prst="rect">
            <a:avLst/>
          </a:prstGeom>
          <a:solidFill>
            <a:srgbClr val="14B8A6"/>
          </a:solidFill>
          <a:ln>
            <a:noFill/>
          </a:ln>
        </p:spPr>
        <p:txBody>
          <a:bodyPr/>
          <a:lstStyle/>
          <a:p/>
        </p:txBody>
      </p:sp>
      <p:sp>
        <p:nvSpPr>
          <p:cNvPr id="60" name="Rect 60"/>
          <p:cNvSpPr/>
          <p:nvPr/>
        </p:nvSpPr>
        <p:spPr>
          <a:xfrm>
            <a:off x="4152900" y="2219325"/>
            <a:ext cx="419100" cy="1828800"/>
          </a:xfrm>
          <a:prstGeom prst="rect">
            <a:avLst/>
          </a:prstGeom>
          <a:solidFill>
            <a:srgbClr val="C084FC"/>
          </a:solidFill>
          <a:ln>
            <a:noFill/>
          </a:ln>
        </p:spPr>
        <p:txBody>
          <a:bodyPr/>
          <a:lstStyle/>
          <a:p/>
        </p:txBody>
      </p:sp>
      <p:sp>
        <p:nvSpPr>
          <p:cNvPr id="61" name="Line 61"/>
          <p:cNvSpPr/>
          <p:nvPr/>
        </p:nvSpPr>
        <p:spPr>
          <a:xfrm>
            <a:off x="590550" y="4552950"/>
            <a:ext cx="4095750" cy="0"/>
          </a:xfrm>
          <a:prstGeom prst="line">
            <a:avLst/>
          </a:prstGeom>
          <a:noFill/>
          <a:ln w="12700">
            <a:solidFill>
              <a:srgbClr val="2A4A8F"/>
            </a:solidFill>
          </a:ln>
        </p:spPr>
        <p:txBody>
          <a:bodyPr/>
          <a:lstStyle/>
          <a:p/>
        </p:txBody>
      </p:sp>
      <p:sp>
        <p:nvSpPr>
          <p:cNvPr id="62" name="Ellipse 62"/>
          <p:cNvSpPr/>
          <p:nvPr/>
        </p:nvSpPr>
        <p:spPr>
          <a:xfrm>
            <a:off x="8382000" y="4857750"/>
            <a:ext cx="571500" cy="571500"/>
          </a:xfrm>
          <a:prstGeom prst="ellipse">
            <a:avLst/>
          </a:prstGeom>
          <a:solidFill>
            <a:srgbClr val="0E2860"/>
          </a:solidFill>
          <a:ln w="25400">
            <a:solidFill>
              <a:srgbClr val="67E0FF"/>
            </a:solidFill>
          </a:ln>
        </p:spPr>
        <p:txBody>
          <a:bodyPr/>
          <a:lstStyle/>
          <a:p/>
        </p:txBody>
      </p:sp>
      <p:sp>
        <p:nvSpPr>
          <p:cNvPr id="63" name="Line 63"/>
          <p:cNvSpPr/>
          <p:nvPr/>
        </p:nvSpPr>
        <p:spPr>
          <a:xfrm>
            <a:off x="7810500" y="5143500"/>
            <a:ext cx="571500" cy="0"/>
          </a:xfrm>
          <a:prstGeom prst="line">
            <a:avLst/>
          </a:prstGeom>
          <a:noFill/>
          <a:ln w="25400">
            <a:solidFill>
              <a:srgbClr val="67E0FF"/>
            </a:solidFill>
          </a:ln>
        </p:spPr>
        <p:txBody>
          <a:bodyPr/>
          <a:lstStyle/>
          <a:p/>
        </p:txBody>
      </p:sp>
      <p:sp>
        <p:nvSpPr>
          <p:cNvPr id="64" name="Line 64"/>
          <p:cNvSpPr/>
          <p:nvPr/>
        </p:nvSpPr>
        <p:spPr>
          <a:xfrm>
            <a:off x="8953500" y="5143500"/>
            <a:ext cx="571500" cy="0"/>
          </a:xfrm>
          <a:prstGeom prst="line">
            <a:avLst/>
          </a:prstGeom>
          <a:noFill/>
          <a:ln w="25400">
            <a:solidFill>
              <a:srgbClr val="67E0FF"/>
            </a:solidFill>
          </a:ln>
        </p:spPr>
        <p:txBody>
          <a:bodyPr/>
          <a:lstStyle/>
          <a:p/>
        </p:txBody>
      </p:sp>
      <p:sp>
        <p:nvSpPr>
          <p:cNvPr id="65" name="Line 65"/>
          <p:cNvSpPr/>
          <p:nvPr/>
        </p:nvSpPr>
        <p:spPr>
          <a:xfrm>
            <a:off x="8667750" y="4572000"/>
            <a:ext cx="0" cy="285750"/>
          </a:xfrm>
          <a:prstGeom prst="line">
            <a:avLst/>
          </a:prstGeom>
          <a:noFill/>
          <a:ln w="25400">
            <a:solidFill>
              <a:srgbClr val="67E0FF"/>
            </a:solidFill>
          </a:ln>
        </p:spPr>
        <p:txBody>
          <a:bodyPr/>
          <a:lstStyle/>
          <a:p/>
        </p:txBody>
      </p:sp>
      <p:sp>
        <p:nvSpPr>
          <p:cNvPr id="66" name="Line 66"/>
          <p:cNvSpPr/>
          <p:nvPr/>
        </p:nvSpPr>
        <p:spPr>
          <a:xfrm>
            <a:off x="8667750" y="5429250"/>
            <a:ext cx="0" cy="285750"/>
          </a:xfrm>
          <a:prstGeom prst="line">
            <a:avLst/>
          </a:prstGeom>
          <a:noFill/>
          <a:ln w="25400">
            <a:solidFill>
              <a:srgbClr val="67E0FF"/>
            </a:solidFill>
          </a:ln>
        </p:spPr>
        <p:txBody>
          <a:bodyPr/>
          <a:lstStyle/>
          <a:p/>
        </p:txBody>
      </p:sp>
      <p:sp>
        <p:nvSpPr>
          <p:cNvPr id="67" name="Roundrect 67"/>
          <p:cNvSpPr/>
          <p:nvPr/>
        </p:nvSpPr>
        <p:spPr>
          <a:xfrm>
            <a:off x="4095750" y="8763000"/>
            <a:ext cx="8572500" cy="571500"/>
          </a:xfrm>
          <a:prstGeom prst="roundRect">
            <a:avLst>
              <a:gd name="adj" fmla="val 13333"/>
            </a:avLst>
          </a:prstGeom>
          <a:solidFill>
            <a:srgbClr val="0A1A40"/>
          </a:solidFill>
          <a:ln w="12700">
            <a:solidFill>
              <a:srgbClr val="3B5FCF"/>
            </a:solidFill>
          </a:ln>
        </p:spPr>
        <p:txBody>
          <a:bodyPr/>
          <a:lstStyle/>
          <a:p/>
        </p:txBody>
      </p:sp>
      <p:sp>
        <p:nvSpPr>
          <p:cNvPr id="68" name="Roundrect 68"/>
          <p:cNvSpPr/>
          <p:nvPr/>
        </p:nvSpPr>
        <p:spPr>
          <a:xfrm>
            <a:off x="5905500" y="1333500"/>
            <a:ext cx="4000500" cy="3619500"/>
          </a:xfrm>
          <a:prstGeom prst="roundRect">
            <a:avLst>
              <a:gd name="adj" fmla="val 2632"/>
            </a:avLst>
          </a:prstGeom>
          <a:solidFill>
            <a:srgbClr val="08153D"/>
          </a:solidFill>
          <a:ln w="12700">
            <a:solidFill>
              <a:srgbClr val="1E90FF"/>
            </a:solidFill>
          </a:ln>
        </p:spPr>
        <p:txBody>
          <a:bodyPr/>
          <a:lstStyle/>
          <a:p/>
        </p:txBody>
      </p:sp>
      <p:sp>
        <p:nvSpPr>
          <p:cNvPr id="69" name="Roundrect 69"/>
          <p:cNvSpPr/>
          <p:nvPr/>
        </p:nvSpPr>
        <p:spPr>
          <a:xfrm>
            <a:off x="10096500" y="1333500"/>
            <a:ext cx="4000500" cy="3619500"/>
          </a:xfrm>
          <a:prstGeom prst="roundRect">
            <a:avLst>
              <a:gd name="adj" fmla="val 2632"/>
            </a:avLst>
          </a:prstGeom>
          <a:solidFill>
            <a:srgbClr val="08153D"/>
          </a:solidFill>
          <a:ln w="12700">
            <a:solidFill>
              <a:srgbClr val="1E90FF"/>
            </a:solidFill>
          </a:ln>
        </p:spPr>
        <p:txBody>
          <a:bodyPr/>
          <a:lstStyle/>
          <a:p/>
        </p:txBody>
      </p:sp>
      <p:sp>
        <p:nvSpPr>
          <p:cNvPr id="70" name="Roundrect 70"/>
          <p:cNvSpPr/>
          <p:nvPr/>
        </p:nvSpPr>
        <p:spPr>
          <a:xfrm>
            <a:off x="5905500" y="5143500"/>
            <a:ext cx="4000500" cy="3619500"/>
          </a:xfrm>
          <a:prstGeom prst="roundRect">
            <a:avLst>
              <a:gd name="adj" fmla="val 2632"/>
            </a:avLst>
          </a:prstGeom>
          <a:solidFill>
            <a:srgbClr val="08153D"/>
          </a:solidFill>
          <a:ln w="12700">
            <a:solidFill>
              <a:srgbClr val="1E90FF"/>
            </a:solidFill>
          </a:ln>
        </p:spPr>
        <p:txBody>
          <a:bodyPr/>
          <a:lstStyle/>
          <a:p/>
        </p:txBody>
      </p:sp>
      <p:sp>
        <p:nvSpPr>
          <p:cNvPr id="71" name="Roundrect 71"/>
          <p:cNvSpPr/>
          <p:nvPr/>
        </p:nvSpPr>
        <p:spPr>
          <a:xfrm>
            <a:off x="10096500" y="5143500"/>
            <a:ext cx="4000500" cy="3619500"/>
          </a:xfrm>
          <a:prstGeom prst="roundRect">
            <a:avLst>
              <a:gd name="adj" fmla="val 2632"/>
            </a:avLst>
          </a:prstGeom>
          <a:solidFill>
            <a:srgbClr val="08153D"/>
          </a:solidFill>
          <a:ln w="12700">
            <a:solidFill>
              <a:srgbClr val="1E90FF"/>
            </a:solidFill>
          </a:ln>
        </p:spPr>
        <p:txBody>
          <a:bodyPr/>
          <a:lstStyle/>
          <a:p/>
        </p:txBody>
      </p:sp>
      <p:sp>
        <p:nvSpPr>
          <p:cNvPr id="72" name="Line 72"/>
          <p:cNvSpPr/>
          <p:nvPr/>
        </p:nvSpPr>
        <p:spPr>
          <a:xfrm>
            <a:off x="6096000" y="3562350"/>
            <a:ext cx="3619500" cy="0"/>
          </a:xfrm>
          <a:prstGeom prst="line">
            <a:avLst/>
          </a:prstGeom>
          <a:noFill/>
          <a:ln w="12700">
            <a:solidFill>
              <a:srgbClr val="1E90FF"/>
            </a:solidFill>
          </a:ln>
        </p:spPr>
        <p:txBody>
          <a:bodyPr/>
          <a:lstStyle/>
          <a:p/>
        </p:txBody>
      </p:sp>
      <p:sp>
        <p:nvSpPr>
          <p:cNvPr id="73" name="Line 73"/>
          <p:cNvSpPr/>
          <p:nvPr/>
        </p:nvSpPr>
        <p:spPr>
          <a:xfrm>
            <a:off x="6096000" y="4438650"/>
            <a:ext cx="3619500" cy="0"/>
          </a:xfrm>
          <a:prstGeom prst="line">
            <a:avLst/>
          </a:prstGeom>
          <a:noFill/>
          <a:ln w="12700">
            <a:solidFill>
              <a:srgbClr val="0E4080"/>
            </a:solidFill>
          </a:ln>
        </p:spPr>
        <p:txBody>
          <a:bodyPr/>
          <a:lstStyle/>
          <a:p/>
        </p:txBody>
      </p:sp>
      <p:sp>
        <p:nvSpPr>
          <p:cNvPr id="74" name="Line 74"/>
          <p:cNvSpPr/>
          <p:nvPr/>
        </p:nvSpPr>
        <p:spPr>
          <a:xfrm>
            <a:off x="10287000" y="3562350"/>
            <a:ext cx="3619500" cy="0"/>
          </a:xfrm>
          <a:prstGeom prst="line">
            <a:avLst/>
          </a:prstGeom>
          <a:noFill/>
          <a:ln w="12700">
            <a:solidFill>
              <a:srgbClr val="1E90FF"/>
            </a:solidFill>
          </a:ln>
        </p:spPr>
        <p:txBody>
          <a:bodyPr/>
          <a:lstStyle/>
          <a:p/>
        </p:txBody>
      </p:sp>
      <p:sp>
        <p:nvSpPr>
          <p:cNvPr id="75" name="Line 75"/>
          <p:cNvSpPr/>
          <p:nvPr/>
        </p:nvSpPr>
        <p:spPr>
          <a:xfrm>
            <a:off x="10287000" y="4438650"/>
            <a:ext cx="3619500" cy="0"/>
          </a:xfrm>
          <a:prstGeom prst="line">
            <a:avLst/>
          </a:prstGeom>
          <a:noFill/>
          <a:ln w="12700">
            <a:solidFill>
              <a:srgbClr val="0E4080"/>
            </a:solidFill>
          </a:ln>
        </p:spPr>
        <p:txBody>
          <a:bodyPr/>
          <a:lstStyle/>
          <a:p/>
        </p:txBody>
      </p:sp>
      <p:sp>
        <p:nvSpPr>
          <p:cNvPr id="76" name="Line 76"/>
          <p:cNvSpPr/>
          <p:nvPr/>
        </p:nvSpPr>
        <p:spPr>
          <a:xfrm>
            <a:off x="6096000" y="7296150"/>
            <a:ext cx="3619500" cy="0"/>
          </a:xfrm>
          <a:prstGeom prst="line">
            <a:avLst/>
          </a:prstGeom>
          <a:noFill/>
          <a:ln w="12700">
            <a:solidFill>
              <a:srgbClr val="1E90FF"/>
            </a:solidFill>
          </a:ln>
        </p:spPr>
        <p:txBody>
          <a:bodyPr/>
          <a:lstStyle/>
          <a:p/>
        </p:txBody>
      </p:sp>
      <p:sp>
        <p:nvSpPr>
          <p:cNvPr id="77" name="Line 77"/>
          <p:cNvSpPr/>
          <p:nvPr/>
        </p:nvSpPr>
        <p:spPr>
          <a:xfrm>
            <a:off x="6096000" y="8172450"/>
            <a:ext cx="3619500" cy="0"/>
          </a:xfrm>
          <a:prstGeom prst="line">
            <a:avLst/>
          </a:prstGeom>
          <a:noFill/>
          <a:ln w="12700">
            <a:solidFill>
              <a:srgbClr val="0E4080"/>
            </a:solidFill>
          </a:ln>
        </p:spPr>
        <p:txBody>
          <a:bodyPr/>
          <a:lstStyle/>
          <a:p/>
        </p:txBody>
      </p:sp>
      <p:sp>
        <p:nvSpPr>
          <p:cNvPr id="78" name="Line 78"/>
          <p:cNvSpPr/>
          <p:nvPr/>
        </p:nvSpPr>
        <p:spPr>
          <a:xfrm>
            <a:off x="10287000" y="7296150"/>
            <a:ext cx="3619500" cy="0"/>
          </a:xfrm>
          <a:prstGeom prst="line">
            <a:avLst/>
          </a:prstGeom>
          <a:noFill/>
          <a:ln w="12700">
            <a:solidFill>
              <a:srgbClr val="1E90FF"/>
            </a:solidFill>
          </a:ln>
        </p:spPr>
        <p:txBody>
          <a:bodyPr/>
          <a:lstStyle/>
          <a:p/>
        </p:txBody>
      </p:sp>
      <p:sp>
        <p:nvSpPr>
          <p:cNvPr id="79" name="Line 79"/>
          <p:cNvSpPr/>
          <p:nvPr/>
        </p:nvSpPr>
        <p:spPr>
          <a:xfrm>
            <a:off x="10287000" y="8172450"/>
            <a:ext cx="3619500" cy="0"/>
          </a:xfrm>
          <a:prstGeom prst="line">
            <a:avLst/>
          </a:prstGeom>
          <a:noFill/>
          <a:ln w="12700">
            <a:solidFill>
              <a:srgbClr val="0E4080"/>
            </a:solidFill>
          </a:ln>
        </p:spPr>
        <p:txBody>
          <a:bodyPr/>
          <a:lstStyle/>
          <a:p/>
        </p:txBody>
      </p:sp>
      <p:sp>
        <p:nvSpPr>
          <p:cNvPr id="80" name="Line 80"/>
          <p:cNvSpPr/>
          <p:nvPr/>
        </p:nvSpPr>
        <p:spPr>
          <a:xfrm>
            <a:off x="6762750" y="9105900"/>
            <a:ext cx="333375" cy="0"/>
          </a:xfrm>
          <a:prstGeom prst="line">
            <a:avLst/>
          </a:prstGeom>
          <a:noFill/>
          <a:ln w="25400">
            <a:solidFill>
              <a:srgbClr val="67E0FF"/>
            </a:solidFill>
          </a:ln>
        </p:spPr>
        <p:txBody>
          <a:bodyPr/>
          <a:lstStyle/>
          <a:p/>
        </p:txBody>
      </p:sp>
      <p:sp>
        <p:nvSpPr>
          <p:cNvPr id="81" name="Line 81"/>
          <p:cNvSpPr/>
          <p:nvPr/>
        </p:nvSpPr>
        <p:spPr>
          <a:xfrm>
            <a:off x="9477375" y="9105900"/>
            <a:ext cx="285750" cy="0"/>
          </a:xfrm>
          <a:prstGeom prst="line">
            <a:avLst/>
          </a:prstGeom>
          <a:noFill/>
          <a:ln w="25400">
            <a:solidFill>
              <a:srgbClr val="67E0FF"/>
            </a:solidFill>
          </a:ln>
        </p:spPr>
        <p:txBody>
          <a:bodyPr/>
          <a:lstStyle/>
          <a:p/>
        </p:txBody>
      </p:sp>
      <p:sp>
        <p:nvSpPr>
          <p:cNvPr id="82" name="TextBox 82"/>
          <p:cNvSpPr txBox="1"/>
          <p:nvPr/>
        </p:nvSpPr>
        <p:spPr>
          <a:xfrm>
            <a:off x="476250" y="133350"/>
            <a:ext cx="3905250" cy="533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344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开源 AI 模型的优势</a:t>
            </a:r>
            <a:endParaRPr lang="zh-CN" sz="3440"/>
          </a:p>
        </p:txBody>
      </p:sp>
      <p:sp>
        <p:nvSpPr>
          <p:cNvPr id="83" name="TextBox 83"/>
          <p:cNvSpPr txBox="1"/>
          <p:nvPr/>
        </p:nvSpPr>
        <p:spPr>
          <a:xfrm>
            <a:off x="476250" y="723900"/>
            <a:ext cx="3905250" cy="2095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20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开放生态 · 透明可信 · 共建共享 · 加速创新</a:t>
            </a:r>
            <a:endParaRPr lang="zh-CN" sz="1200"/>
          </a:p>
        </p:txBody>
      </p:sp>
      <p:sp>
        <p:nvSpPr>
          <p:cNvPr id="84" name="TextBox 84"/>
          <p:cNvSpPr txBox="1"/>
          <p:nvPr/>
        </p:nvSpPr>
        <p:spPr>
          <a:xfrm>
            <a:off x="285750" y="1466850"/>
            <a:ext cx="2095500" cy="2667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4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优势对比 调研结果</a:t>
            </a:r>
            <a:endParaRPr lang="zh-CN" sz="1400"/>
          </a:p>
        </p:txBody>
      </p:sp>
      <p:sp>
        <p:nvSpPr>
          <p:cNvPr id="85" name="TextBox 85"/>
          <p:cNvSpPr txBox="1"/>
          <p:nvPr/>
        </p:nvSpPr>
        <p:spPr>
          <a:xfrm>
            <a:off x="209550" y="1866900"/>
            <a:ext cx="3619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r"/>
            <a:r>
              <a:rPr lang="zh-CN" sz="900">
                <a:solidFill>
                  <a:srgbClr val="8FA5C8"/>
                </a:solidFill>
                <a:latin typeface="PingFang SC"/>
                <a:ea typeface="PingFang SC"/>
                <a:cs typeface="PingFang SC"/>
              </a:rPr>
              <a:t>100%</a:t>
            </a:r>
            <a:endParaRPr lang="zh-CN" sz="900"/>
          </a:p>
        </p:txBody>
      </p:sp>
      <p:sp>
        <p:nvSpPr>
          <p:cNvPr id="86" name="TextBox 86"/>
          <p:cNvSpPr txBox="1"/>
          <p:nvPr/>
        </p:nvSpPr>
        <p:spPr>
          <a:xfrm>
            <a:off x="209550" y="2419350"/>
            <a:ext cx="3619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r"/>
            <a:r>
              <a:rPr lang="zh-CN" sz="900">
                <a:solidFill>
                  <a:srgbClr val="8FA5C8"/>
                </a:solidFill>
                <a:latin typeface="PingFang SC"/>
                <a:ea typeface="PingFang SC"/>
                <a:cs typeface="PingFang SC"/>
              </a:rPr>
              <a:t>80%</a:t>
            </a:r>
            <a:endParaRPr lang="zh-CN" sz="900"/>
          </a:p>
        </p:txBody>
      </p:sp>
      <p:sp>
        <p:nvSpPr>
          <p:cNvPr id="87" name="TextBox 87"/>
          <p:cNvSpPr txBox="1"/>
          <p:nvPr/>
        </p:nvSpPr>
        <p:spPr>
          <a:xfrm>
            <a:off x="209550" y="2971800"/>
            <a:ext cx="3619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r"/>
            <a:r>
              <a:rPr lang="zh-CN" sz="900">
                <a:solidFill>
                  <a:srgbClr val="8FA5C8"/>
                </a:solidFill>
                <a:latin typeface="PingFang SC"/>
                <a:ea typeface="PingFang SC"/>
                <a:cs typeface="PingFang SC"/>
              </a:rPr>
              <a:t>60%</a:t>
            </a:r>
            <a:endParaRPr lang="zh-CN" sz="900"/>
          </a:p>
        </p:txBody>
      </p:sp>
      <p:sp>
        <p:nvSpPr>
          <p:cNvPr id="88" name="TextBox 88"/>
          <p:cNvSpPr txBox="1"/>
          <p:nvPr/>
        </p:nvSpPr>
        <p:spPr>
          <a:xfrm>
            <a:off x="209550" y="3524250"/>
            <a:ext cx="3619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r"/>
            <a:r>
              <a:rPr lang="zh-CN" sz="900">
                <a:solidFill>
                  <a:srgbClr val="8FA5C8"/>
                </a:solidFill>
                <a:latin typeface="PingFang SC"/>
                <a:ea typeface="PingFang SC"/>
                <a:cs typeface="PingFang SC"/>
              </a:rPr>
              <a:t>40%</a:t>
            </a:r>
            <a:endParaRPr lang="zh-CN" sz="900"/>
          </a:p>
        </p:txBody>
      </p:sp>
      <p:sp>
        <p:nvSpPr>
          <p:cNvPr id="89" name="TextBox 89"/>
          <p:cNvSpPr txBox="1"/>
          <p:nvPr/>
        </p:nvSpPr>
        <p:spPr>
          <a:xfrm>
            <a:off x="209550" y="4076700"/>
            <a:ext cx="3619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r"/>
            <a:r>
              <a:rPr lang="zh-CN" sz="900">
                <a:solidFill>
                  <a:srgbClr val="8FA5C8"/>
                </a:solidFill>
                <a:latin typeface="PingFang SC"/>
                <a:ea typeface="PingFang SC"/>
                <a:cs typeface="PingFang SC"/>
              </a:rPr>
              <a:t>20%</a:t>
            </a:r>
            <a:endParaRPr lang="zh-CN" sz="900"/>
          </a:p>
        </p:txBody>
      </p:sp>
      <p:sp>
        <p:nvSpPr>
          <p:cNvPr id="90" name="TextBox 90"/>
          <p:cNvSpPr txBox="1"/>
          <p:nvPr/>
        </p:nvSpPr>
        <p:spPr>
          <a:xfrm>
            <a:off x="209550" y="4552950"/>
            <a:ext cx="3619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r"/>
            <a:r>
              <a:rPr lang="zh-CN" sz="900">
                <a:solidFill>
                  <a:srgbClr val="8FA5C8"/>
                </a:solidFill>
                <a:latin typeface="PingFang SC"/>
                <a:ea typeface="PingFang SC"/>
                <a:cs typeface="PingFang SC"/>
              </a:rPr>
              <a:t>0%</a:t>
            </a:r>
            <a:endParaRPr lang="zh-CN" sz="900"/>
          </a:p>
        </p:txBody>
      </p:sp>
      <p:sp>
        <p:nvSpPr>
          <p:cNvPr id="91" name="TextBox 91"/>
          <p:cNvSpPr txBox="1"/>
          <p:nvPr/>
        </p:nvSpPr>
        <p:spPr>
          <a:xfrm>
            <a:off x="742950" y="1885950"/>
            <a:ext cx="476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95%</a:t>
            </a:r>
            <a:endParaRPr lang="zh-CN" sz="1000"/>
          </a:p>
        </p:txBody>
      </p:sp>
      <p:sp>
        <p:nvSpPr>
          <p:cNvPr id="92" name="TextBox 92"/>
          <p:cNvSpPr txBox="1"/>
          <p:nvPr/>
        </p:nvSpPr>
        <p:spPr>
          <a:xfrm>
            <a:off x="1409700" y="2095500"/>
            <a:ext cx="476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90%</a:t>
            </a:r>
            <a:endParaRPr lang="zh-CN" sz="1000"/>
          </a:p>
        </p:txBody>
      </p:sp>
      <p:sp>
        <p:nvSpPr>
          <p:cNvPr id="93" name="TextBox 93"/>
          <p:cNvSpPr txBox="1"/>
          <p:nvPr/>
        </p:nvSpPr>
        <p:spPr>
          <a:xfrm>
            <a:off x="2076450" y="2209800"/>
            <a:ext cx="476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88%</a:t>
            </a:r>
            <a:endParaRPr lang="zh-CN" sz="1000"/>
          </a:p>
        </p:txBody>
      </p:sp>
      <p:sp>
        <p:nvSpPr>
          <p:cNvPr id="94" name="TextBox 94"/>
          <p:cNvSpPr txBox="1"/>
          <p:nvPr/>
        </p:nvSpPr>
        <p:spPr>
          <a:xfrm>
            <a:off x="2743200" y="2000250"/>
            <a:ext cx="476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92%</a:t>
            </a:r>
            <a:endParaRPr lang="zh-CN" sz="1000"/>
          </a:p>
        </p:txBody>
      </p:sp>
      <p:sp>
        <p:nvSpPr>
          <p:cNvPr id="95" name="TextBox 95"/>
          <p:cNvSpPr txBox="1"/>
          <p:nvPr/>
        </p:nvSpPr>
        <p:spPr>
          <a:xfrm>
            <a:off x="3409950" y="2286000"/>
            <a:ext cx="476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85%</a:t>
            </a:r>
            <a:endParaRPr lang="zh-CN" sz="1000"/>
          </a:p>
        </p:txBody>
      </p:sp>
      <p:sp>
        <p:nvSpPr>
          <p:cNvPr id="96" name="TextBox 96"/>
          <p:cNvSpPr txBox="1"/>
          <p:nvPr/>
        </p:nvSpPr>
        <p:spPr>
          <a:xfrm>
            <a:off x="4076700" y="1885950"/>
            <a:ext cx="476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93%</a:t>
            </a:r>
            <a:endParaRPr lang="zh-CN" sz="1000"/>
          </a:p>
        </p:txBody>
      </p:sp>
      <p:sp>
        <p:nvSpPr>
          <p:cNvPr id="97" name="TextBox 97"/>
          <p:cNvSpPr txBox="1"/>
          <p:nvPr/>
        </p:nvSpPr>
        <p:spPr>
          <a:xfrm>
            <a:off x="742950" y="4819650"/>
            <a:ext cx="5715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透明性</a:t>
            </a:r>
            <a:endParaRPr lang="zh-CN" sz="890"/>
          </a:p>
        </p:txBody>
      </p:sp>
      <p:sp>
        <p:nvSpPr>
          <p:cNvPr id="98" name="TextBox 98"/>
          <p:cNvSpPr txBox="1"/>
          <p:nvPr/>
        </p:nvSpPr>
        <p:spPr>
          <a:xfrm>
            <a:off x="742950" y="4972050"/>
            <a:ext cx="5715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95%</a:t>
            </a:r>
            <a:endParaRPr lang="zh-CN" sz="890"/>
          </a:p>
        </p:txBody>
      </p:sp>
      <p:sp>
        <p:nvSpPr>
          <p:cNvPr id="99" name="TextBox 99"/>
          <p:cNvSpPr txBox="1"/>
          <p:nvPr/>
        </p:nvSpPr>
        <p:spPr>
          <a:xfrm>
            <a:off x="1409700" y="4819650"/>
            <a:ext cx="5715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可定制性</a:t>
            </a:r>
            <a:endParaRPr lang="zh-CN" sz="890"/>
          </a:p>
        </p:txBody>
      </p:sp>
      <p:sp>
        <p:nvSpPr>
          <p:cNvPr id="100" name="TextBox 100"/>
          <p:cNvSpPr txBox="1"/>
          <p:nvPr/>
        </p:nvSpPr>
        <p:spPr>
          <a:xfrm>
            <a:off x="1409700" y="4972050"/>
            <a:ext cx="5715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90%</a:t>
            </a:r>
            <a:endParaRPr lang="zh-CN" sz="890"/>
          </a:p>
        </p:txBody>
      </p:sp>
      <p:sp>
        <p:nvSpPr>
          <p:cNvPr id="101" name="TextBox 101"/>
          <p:cNvSpPr txBox="1"/>
          <p:nvPr/>
        </p:nvSpPr>
        <p:spPr>
          <a:xfrm>
            <a:off x="2076450" y="4819650"/>
            <a:ext cx="5715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成本效益</a:t>
            </a:r>
            <a:endParaRPr lang="zh-CN" sz="890"/>
          </a:p>
        </p:txBody>
      </p:sp>
      <p:sp>
        <p:nvSpPr>
          <p:cNvPr id="102" name="TextBox 102"/>
          <p:cNvSpPr txBox="1"/>
          <p:nvPr/>
        </p:nvSpPr>
        <p:spPr>
          <a:xfrm>
            <a:off x="2076450" y="4972050"/>
            <a:ext cx="5715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88%</a:t>
            </a:r>
            <a:endParaRPr lang="zh-CN" sz="890"/>
          </a:p>
        </p:txBody>
      </p:sp>
      <p:sp>
        <p:nvSpPr>
          <p:cNvPr id="103" name="TextBox 103"/>
          <p:cNvSpPr txBox="1"/>
          <p:nvPr/>
        </p:nvSpPr>
        <p:spPr>
          <a:xfrm>
            <a:off x="2743200" y="4819650"/>
            <a:ext cx="5715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社区驱动</a:t>
            </a:r>
            <a:endParaRPr lang="zh-CN" sz="890"/>
          </a:p>
        </p:txBody>
      </p:sp>
      <p:sp>
        <p:nvSpPr>
          <p:cNvPr id="104" name="TextBox 104"/>
          <p:cNvSpPr txBox="1"/>
          <p:nvPr/>
        </p:nvSpPr>
        <p:spPr>
          <a:xfrm>
            <a:off x="2743200" y="4972050"/>
            <a:ext cx="5715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92%</a:t>
            </a:r>
            <a:endParaRPr lang="zh-CN" sz="890"/>
          </a:p>
        </p:txBody>
      </p:sp>
      <p:sp>
        <p:nvSpPr>
          <p:cNvPr id="105" name="TextBox 105"/>
          <p:cNvSpPr txBox="1"/>
          <p:nvPr/>
        </p:nvSpPr>
        <p:spPr>
          <a:xfrm>
            <a:off x="3409950" y="4819650"/>
            <a:ext cx="5715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1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隐私与安全</a:t>
            </a:r>
            <a:endParaRPr lang="zh-CN" sz="810"/>
          </a:p>
        </p:txBody>
      </p:sp>
      <p:sp>
        <p:nvSpPr>
          <p:cNvPr id="106" name="TextBox 106"/>
          <p:cNvSpPr txBox="1"/>
          <p:nvPr/>
        </p:nvSpPr>
        <p:spPr>
          <a:xfrm>
            <a:off x="3409950" y="4972050"/>
            <a:ext cx="5715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85%</a:t>
            </a:r>
            <a:endParaRPr lang="zh-CN" sz="890"/>
          </a:p>
        </p:txBody>
      </p:sp>
      <p:sp>
        <p:nvSpPr>
          <p:cNvPr id="107" name="TextBox 107"/>
          <p:cNvSpPr txBox="1"/>
          <p:nvPr/>
        </p:nvSpPr>
        <p:spPr>
          <a:xfrm>
            <a:off x="4000500" y="4819650"/>
            <a:ext cx="6477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无厂商锁定</a:t>
            </a:r>
            <a:endParaRPr lang="zh-CN" sz="890"/>
          </a:p>
        </p:txBody>
      </p:sp>
      <p:sp>
        <p:nvSpPr>
          <p:cNvPr id="108" name="TextBox 108"/>
          <p:cNvSpPr txBox="1"/>
          <p:nvPr/>
        </p:nvSpPr>
        <p:spPr>
          <a:xfrm>
            <a:off x="4000500" y="4972050"/>
            <a:ext cx="6477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93%</a:t>
            </a:r>
            <a:endParaRPr lang="zh-CN" sz="890"/>
          </a:p>
        </p:txBody>
      </p:sp>
      <p:sp>
        <p:nvSpPr>
          <p:cNvPr id="109" name="TextBox 109"/>
          <p:cNvSpPr txBox="1"/>
          <p:nvPr/>
        </p:nvSpPr>
        <p:spPr>
          <a:xfrm>
            <a:off x="285750" y="5848350"/>
            <a:ext cx="2095500" cy="2667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4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优势雷达图</a:t>
            </a:r>
            <a:endParaRPr lang="zh-CN" sz="1400"/>
          </a:p>
        </p:txBody>
      </p:sp>
      <p:sp>
        <p:nvSpPr>
          <p:cNvPr id="110" name="TextBox 110"/>
          <p:cNvSpPr txBox="1"/>
          <p:nvPr/>
        </p:nvSpPr>
        <p:spPr>
          <a:xfrm>
            <a:off x="1905000" y="7239000"/>
            <a:ext cx="1333500" cy="3429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1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开源 AI 核心优势</a:t>
            </a:r>
            <a:endParaRPr lang="zh-CN" sz="1100"/>
          </a:p>
        </p:txBody>
      </p:sp>
      <p:sp>
        <p:nvSpPr>
          <p:cNvPr id="111" name="TextBox 111"/>
          <p:cNvSpPr txBox="1"/>
          <p:nvPr/>
        </p:nvSpPr>
        <p:spPr>
          <a:xfrm>
            <a:off x="2171700" y="6229350"/>
            <a:ext cx="857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透明性 95%</a:t>
            </a:r>
            <a:endParaRPr lang="zh-CN" sz="1000"/>
          </a:p>
        </p:txBody>
      </p:sp>
      <p:sp>
        <p:nvSpPr>
          <p:cNvPr id="112" name="TextBox 112"/>
          <p:cNvSpPr txBox="1"/>
          <p:nvPr/>
        </p:nvSpPr>
        <p:spPr>
          <a:xfrm>
            <a:off x="3048000" y="6629400"/>
            <a:ext cx="857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可定制性 90%</a:t>
            </a:r>
            <a:endParaRPr lang="zh-CN" sz="1000"/>
          </a:p>
        </p:txBody>
      </p:sp>
      <p:sp>
        <p:nvSpPr>
          <p:cNvPr id="113" name="TextBox 113"/>
          <p:cNvSpPr txBox="1"/>
          <p:nvPr/>
        </p:nvSpPr>
        <p:spPr>
          <a:xfrm>
            <a:off x="3048000" y="7867650"/>
            <a:ext cx="857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成本效益 88%</a:t>
            </a:r>
            <a:endParaRPr lang="zh-CN" sz="1000"/>
          </a:p>
        </p:txBody>
      </p:sp>
      <p:sp>
        <p:nvSpPr>
          <p:cNvPr id="114" name="TextBox 114"/>
          <p:cNvSpPr txBox="1"/>
          <p:nvPr/>
        </p:nvSpPr>
        <p:spPr>
          <a:xfrm>
            <a:off x="2171700" y="8267700"/>
            <a:ext cx="857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社区驱动 92%</a:t>
            </a:r>
            <a:endParaRPr lang="zh-CN" sz="1000"/>
          </a:p>
        </p:txBody>
      </p:sp>
      <p:sp>
        <p:nvSpPr>
          <p:cNvPr id="115" name="TextBox 115"/>
          <p:cNvSpPr txBox="1"/>
          <p:nvPr/>
        </p:nvSpPr>
        <p:spPr>
          <a:xfrm>
            <a:off x="742950" y="7867650"/>
            <a:ext cx="95250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969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隐私与安全 85%</a:t>
            </a:r>
            <a:endParaRPr lang="zh-CN" sz="969"/>
          </a:p>
        </p:txBody>
      </p:sp>
      <p:sp>
        <p:nvSpPr>
          <p:cNvPr id="116" name="TextBox 116"/>
          <p:cNvSpPr txBox="1"/>
          <p:nvPr/>
        </p:nvSpPr>
        <p:spPr>
          <a:xfrm>
            <a:off x="742950" y="6629400"/>
            <a:ext cx="95250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969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无厂商锁定 93%</a:t>
            </a:r>
            <a:endParaRPr lang="zh-CN" sz="969"/>
          </a:p>
        </p:txBody>
      </p:sp>
      <p:sp>
        <p:nvSpPr>
          <p:cNvPr id="117" name="TextBox 117"/>
          <p:cNvSpPr txBox="1"/>
          <p:nvPr/>
        </p:nvSpPr>
        <p:spPr>
          <a:xfrm>
            <a:off x="285750" y="9144000"/>
            <a:ext cx="44767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00">
                <a:solidFill>
                  <a:srgbClr val="8FA5C8"/>
                </a:solidFill>
                <a:latin typeface="PingFang SC"/>
                <a:ea typeface="PingFang SC"/>
                <a:cs typeface="PingFang SC"/>
              </a:rPr>
              <a:t>* 数据来源：2024 开源 AI 生态调研报告（样本量：1,268）</a:t>
            </a:r>
            <a:endParaRPr lang="zh-CN" sz="900"/>
          </a:p>
        </p:txBody>
      </p:sp>
      <p:sp>
        <p:nvSpPr>
          <p:cNvPr id="118" name="TextBox 118"/>
          <p:cNvSpPr txBox="1"/>
          <p:nvPr/>
        </p:nvSpPr>
        <p:spPr>
          <a:xfrm>
            <a:off x="5524500" y="152400"/>
            <a:ext cx="8382000" cy="533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3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开源模型与硬件加速的四大共进化支柱</a:t>
            </a:r>
            <a:endParaRPr lang="zh-CN" sz="3000"/>
          </a:p>
        </p:txBody>
      </p:sp>
      <p:sp>
        <p:nvSpPr>
          <p:cNvPr id="119" name="TextBox 119"/>
          <p:cNvSpPr txBox="1"/>
          <p:nvPr/>
        </p:nvSpPr>
        <p:spPr>
          <a:xfrm>
            <a:off x="5524500" y="742950"/>
            <a:ext cx="8382000" cy="2095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20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模型技术创新 × 硬件架构突破 = 开放智能新范式</a:t>
            </a:r>
            <a:endParaRPr lang="zh-CN" sz="1200"/>
          </a:p>
        </p:txBody>
      </p:sp>
      <p:sp>
        <p:nvSpPr>
          <p:cNvPr id="120" name="TextBox 120"/>
          <p:cNvSpPr txBox="1"/>
          <p:nvPr/>
        </p:nvSpPr>
        <p:spPr>
          <a:xfrm>
            <a:off x="7715250" y="1600200"/>
            <a:ext cx="2095500" cy="2286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27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TRILLION-PARAMETER SCALE</a:t>
            </a:r>
            <a:endParaRPr lang="zh-CN" sz="1270"/>
          </a:p>
        </p:txBody>
      </p:sp>
      <p:sp>
        <p:nvSpPr>
          <p:cNvPr id="121" name="TextBox 121"/>
          <p:cNvSpPr txBox="1"/>
          <p:nvPr/>
        </p:nvSpPr>
        <p:spPr>
          <a:xfrm>
            <a:off x="7715250" y="1828800"/>
            <a:ext cx="2095500" cy="2095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220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万亿参数规模</a:t>
            </a:r>
            <a:endParaRPr lang="zh-CN" sz="1220"/>
          </a:p>
        </p:txBody>
      </p:sp>
      <p:sp>
        <p:nvSpPr>
          <p:cNvPr id="122" name="TextBox 122"/>
          <p:cNvSpPr txBox="1"/>
          <p:nvPr/>
        </p:nvSpPr>
        <p:spPr>
          <a:xfrm>
            <a:off x="5810250" y="2152650"/>
            <a:ext cx="209550" cy="13335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40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模型技术</a:t>
            </a:r>
            <a:endParaRPr lang="zh-CN" sz="400"/>
          </a:p>
        </p:txBody>
      </p:sp>
      <p:sp>
        <p:nvSpPr>
          <p:cNvPr id="123" name="TextBox 123"/>
          <p:cNvSpPr txBox="1"/>
          <p:nvPr/>
        </p:nvSpPr>
        <p:spPr>
          <a:xfrm>
            <a:off x="5810250" y="3581400"/>
            <a:ext cx="209550" cy="12382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40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硬件支撑</a:t>
            </a:r>
            <a:endParaRPr lang="zh-CN" sz="400"/>
          </a:p>
        </p:txBody>
      </p:sp>
      <p:sp>
        <p:nvSpPr>
          <p:cNvPr id="124" name="TextBox 124"/>
          <p:cNvSpPr txBox="1"/>
          <p:nvPr/>
        </p:nvSpPr>
        <p:spPr>
          <a:xfrm>
            <a:off x="6705600" y="2895600"/>
            <a:ext cx="6667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7B 参数</a:t>
            </a:r>
            <a:endParaRPr lang="zh-CN" sz="1000"/>
          </a:p>
        </p:txBody>
      </p:sp>
      <p:sp>
        <p:nvSpPr>
          <p:cNvPr id="125" name="TextBox 125"/>
          <p:cNvSpPr txBox="1"/>
          <p:nvPr/>
        </p:nvSpPr>
        <p:spPr>
          <a:xfrm>
            <a:off x="8572500" y="2895600"/>
            <a:ext cx="76200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1T+ 参数</a:t>
            </a:r>
            <a:endParaRPr lang="zh-CN" sz="1000"/>
          </a:p>
        </p:txBody>
      </p:sp>
      <p:sp>
        <p:nvSpPr>
          <p:cNvPr id="126" name="TextBox 126"/>
          <p:cNvSpPr txBox="1"/>
          <p:nvPr/>
        </p:nvSpPr>
        <p:spPr>
          <a:xfrm>
            <a:off x="7429500" y="3314700"/>
            <a:ext cx="22860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从 7B 到 1T+ 参数的指数级扩展</a:t>
            </a:r>
            <a:endParaRPr lang="zh-CN" sz="890"/>
          </a:p>
        </p:txBody>
      </p:sp>
      <p:sp>
        <p:nvSpPr>
          <p:cNvPr id="127" name="TextBox 127"/>
          <p:cNvSpPr txBox="1"/>
          <p:nvPr/>
        </p:nvSpPr>
        <p:spPr>
          <a:xfrm>
            <a:off x="6858000" y="3943350"/>
            <a:ext cx="1047750" cy="3048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HBM 大容量显存</a:t>
            </a:r>
            <a:endParaRPr lang="zh-CN" sz="1000"/>
          </a:p>
        </p:txBody>
      </p:sp>
      <p:sp>
        <p:nvSpPr>
          <p:cNvPr id="128" name="TextBox 128"/>
          <p:cNvSpPr txBox="1"/>
          <p:nvPr/>
        </p:nvSpPr>
        <p:spPr>
          <a:xfrm>
            <a:off x="8382000" y="3943350"/>
            <a:ext cx="1524000" cy="3048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大规模并行计算</a:t>
            </a:r>
            <a:endParaRPr lang="zh-CN" sz="890"/>
          </a:p>
          <a:p>
            <a:pPr algn="ctr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(数据/模型/张量并行)</a:t>
            </a:r>
            <a:endParaRPr lang="zh-CN" sz="890"/>
          </a:p>
        </p:txBody>
      </p:sp>
      <p:sp>
        <p:nvSpPr>
          <p:cNvPr id="129" name="TextBox 129"/>
          <p:cNvSpPr txBox="1"/>
          <p:nvPr/>
        </p:nvSpPr>
        <p:spPr>
          <a:xfrm>
            <a:off x="6667500" y="4648200"/>
            <a:ext cx="34290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支撑超大规模训练与推理</a:t>
            </a:r>
            <a:endParaRPr lang="zh-CN" sz="890"/>
          </a:p>
        </p:txBody>
      </p:sp>
      <p:sp>
        <p:nvSpPr>
          <p:cNvPr id="130" name="TextBox 130"/>
          <p:cNvSpPr txBox="1"/>
          <p:nvPr/>
        </p:nvSpPr>
        <p:spPr>
          <a:xfrm>
            <a:off x="10763250" y="1600200"/>
            <a:ext cx="2095500" cy="2286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3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MoE ARCHITECTURE</a:t>
            </a:r>
            <a:endParaRPr lang="zh-CN" sz="1300"/>
          </a:p>
        </p:txBody>
      </p:sp>
      <p:sp>
        <p:nvSpPr>
          <p:cNvPr id="131" name="TextBox 131"/>
          <p:cNvSpPr txBox="1"/>
          <p:nvPr/>
        </p:nvSpPr>
        <p:spPr>
          <a:xfrm>
            <a:off x="10763250" y="1828800"/>
            <a:ext cx="2095500" cy="2095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220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混合专家架构</a:t>
            </a:r>
            <a:endParaRPr lang="zh-CN" sz="1220"/>
          </a:p>
        </p:txBody>
      </p:sp>
      <p:sp>
        <p:nvSpPr>
          <p:cNvPr id="132" name="TextBox 132"/>
          <p:cNvSpPr txBox="1"/>
          <p:nvPr/>
        </p:nvSpPr>
        <p:spPr>
          <a:xfrm>
            <a:off x="8858250" y="2152650"/>
            <a:ext cx="209550" cy="13335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40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模型技术</a:t>
            </a:r>
            <a:endParaRPr lang="zh-CN" sz="400"/>
          </a:p>
        </p:txBody>
      </p:sp>
      <p:sp>
        <p:nvSpPr>
          <p:cNvPr id="133" name="TextBox 133"/>
          <p:cNvSpPr txBox="1"/>
          <p:nvPr/>
        </p:nvSpPr>
        <p:spPr>
          <a:xfrm>
            <a:off x="8858250" y="3581400"/>
            <a:ext cx="209550" cy="12382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40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硬件支撑</a:t>
            </a:r>
            <a:endParaRPr lang="zh-CN" sz="400"/>
          </a:p>
        </p:txBody>
      </p:sp>
      <p:sp>
        <p:nvSpPr>
          <p:cNvPr id="134" name="TextBox 134"/>
          <p:cNvSpPr txBox="1"/>
          <p:nvPr/>
        </p:nvSpPr>
        <p:spPr>
          <a:xfrm>
            <a:off x="9620250" y="2419350"/>
            <a:ext cx="10477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输入 Token</a:t>
            </a:r>
            <a:endParaRPr lang="zh-CN" sz="1000"/>
          </a:p>
        </p:txBody>
      </p:sp>
      <p:sp>
        <p:nvSpPr>
          <p:cNvPr id="135" name="TextBox 135"/>
          <p:cNvSpPr txBox="1"/>
          <p:nvPr/>
        </p:nvSpPr>
        <p:spPr>
          <a:xfrm>
            <a:off x="11144250" y="2419350"/>
            <a:ext cx="95250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路由(Router)</a:t>
            </a:r>
            <a:endParaRPr lang="zh-CN" sz="1000"/>
          </a:p>
        </p:txBody>
      </p:sp>
      <p:sp>
        <p:nvSpPr>
          <p:cNvPr id="136" name="TextBox 136"/>
          <p:cNvSpPr txBox="1"/>
          <p:nvPr/>
        </p:nvSpPr>
        <p:spPr>
          <a:xfrm>
            <a:off x="12668250" y="2076450"/>
            <a:ext cx="7620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专家 1</a:t>
            </a:r>
            <a:endParaRPr lang="zh-CN" sz="890"/>
          </a:p>
        </p:txBody>
      </p:sp>
      <p:sp>
        <p:nvSpPr>
          <p:cNvPr id="137" name="TextBox 137"/>
          <p:cNvSpPr txBox="1"/>
          <p:nvPr/>
        </p:nvSpPr>
        <p:spPr>
          <a:xfrm>
            <a:off x="12668250" y="2419350"/>
            <a:ext cx="7620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专家 2</a:t>
            </a:r>
            <a:endParaRPr lang="zh-CN" sz="890"/>
          </a:p>
        </p:txBody>
      </p:sp>
      <p:sp>
        <p:nvSpPr>
          <p:cNvPr id="138" name="TextBox 138"/>
          <p:cNvSpPr txBox="1"/>
          <p:nvPr/>
        </p:nvSpPr>
        <p:spPr>
          <a:xfrm>
            <a:off x="12668250" y="2762250"/>
            <a:ext cx="7620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专家 N</a:t>
            </a:r>
            <a:endParaRPr lang="zh-CN" sz="890"/>
          </a:p>
        </p:txBody>
      </p:sp>
      <p:sp>
        <p:nvSpPr>
          <p:cNvPr id="139" name="TextBox 139"/>
          <p:cNvSpPr txBox="1"/>
          <p:nvPr/>
        </p:nvSpPr>
        <p:spPr>
          <a:xfrm>
            <a:off x="10287000" y="3314700"/>
            <a:ext cx="22860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动态路由激活专家 · 稀疏计算提升效率</a:t>
            </a:r>
            <a:endParaRPr lang="zh-CN" sz="890"/>
          </a:p>
        </p:txBody>
      </p:sp>
      <p:sp>
        <p:nvSpPr>
          <p:cNvPr id="140" name="TextBox 140"/>
          <p:cNvSpPr txBox="1"/>
          <p:nvPr/>
        </p:nvSpPr>
        <p:spPr>
          <a:xfrm>
            <a:off x="9620250" y="3943350"/>
            <a:ext cx="1047750" cy="3048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动态路由 硬件支持</a:t>
            </a:r>
            <a:endParaRPr lang="zh-CN" sz="890"/>
          </a:p>
        </p:txBody>
      </p:sp>
      <p:sp>
        <p:nvSpPr>
          <p:cNvPr id="141" name="TextBox 141"/>
          <p:cNvSpPr txBox="1"/>
          <p:nvPr/>
        </p:nvSpPr>
        <p:spPr>
          <a:xfrm>
            <a:off x="11144250" y="3943350"/>
            <a:ext cx="1428750" cy="3048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稀疏计算单元</a:t>
            </a:r>
            <a:endParaRPr lang="zh-CN" sz="890"/>
          </a:p>
          <a:p>
            <a:pPr algn="ctr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(Sparse Core)</a:t>
            </a:r>
            <a:endParaRPr lang="zh-CN" sz="890"/>
          </a:p>
        </p:txBody>
      </p:sp>
      <p:sp>
        <p:nvSpPr>
          <p:cNvPr id="142" name="TextBox 142"/>
          <p:cNvSpPr txBox="1"/>
          <p:nvPr/>
        </p:nvSpPr>
        <p:spPr>
          <a:xfrm>
            <a:off x="9525000" y="4648200"/>
            <a:ext cx="34290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提升计算效率与资源利用率</a:t>
            </a:r>
            <a:endParaRPr lang="zh-CN" sz="890"/>
          </a:p>
        </p:txBody>
      </p:sp>
      <p:sp>
        <p:nvSpPr>
          <p:cNvPr id="143" name="TextBox 143"/>
          <p:cNvSpPr txBox="1"/>
          <p:nvPr/>
        </p:nvSpPr>
        <p:spPr>
          <a:xfrm>
            <a:off x="7715250" y="5410200"/>
            <a:ext cx="2095500" cy="2286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3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AGENTIC CAPABILITY</a:t>
            </a:r>
            <a:endParaRPr lang="zh-CN" sz="1300"/>
          </a:p>
        </p:txBody>
      </p:sp>
      <p:sp>
        <p:nvSpPr>
          <p:cNvPr id="144" name="TextBox 144"/>
          <p:cNvSpPr txBox="1"/>
          <p:nvPr/>
        </p:nvSpPr>
        <p:spPr>
          <a:xfrm>
            <a:off x="7715250" y="5638800"/>
            <a:ext cx="2095500" cy="2095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220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智能体能力</a:t>
            </a:r>
            <a:endParaRPr lang="zh-CN" sz="1220"/>
          </a:p>
        </p:txBody>
      </p:sp>
      <p:sp>
        <p:nvSpPr>
          <p:cNvPr id="145" name="TextBox 145"/>
          <p:cNvSpPr txBox="1"/>
          <p:nvPr/>
        </p:nvSpPr>
        <p:spPr>
          <a:xfrm>
            <a:off x="5810250" y="5943600"/>
            <a:ext cx="209550" cy="13335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40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模型技术</a:t>
            </a:r>
            <a:endParaRPr lang="zh-CN" sz="400"/>
          </a:p>
        </p:txBody>
      </p:sp>
      <p:sp>
        <p:nvSpPr>
          <p:cNvPr id="146" name="TextBox 146"/>
          <p:cNvSpPr txBox="1"/>
          <p:nvPr/>
        </p:nvSpPr>
        <p:spPr>
          <a:xfrm>
            <a:off x="5810250" y="7334250"/>
            <a:ext cx="209550" cy="12382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40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硬件支撑</a:t>
            </a:r>
            <a:endParaRPr lang="zh-CN" sz="400"/>
          </a:p>
        </p:txBody>
      </p:sp>
      <p:sp>
        <p:nvSpPr>
          <p:cNvPr id="147" name="TextBox 147"/>
          <p:cNvSpPr txBox="1"/>
          <p:nvPr/>
        </p:nvSpPr>
        <p:spPr>
          <a:xfrm>
            <a:off x="8286750" y="6134100"/>
            <a:ext cx="95250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9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规划(Planning)</a:t>
            </a:r>
            <a:endParaRPr lang="zh-CN" sz="900"/>
          </a:p>
        </p:txBody>
      </p:sp>
      <p:sp>
        <p:nvSpPr>
          <p:cNvPr id="148" name="TextBox 148"/>
          <p:cNvSpPr txBox="1"/>
          <p:nvPr/>
        </p:nvSpPr>
        <p:spPr>
          <a:xfrm>
            <a:off x="8286750" y="6457950"/>
            <a:ext cx="95250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4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执行(Execution)</a:t>
            </a:r>
            <a:endParaRPr lang="zh-CN" sz="840"/>
          </a:p>
        </p:txBody>
      </p:sp>
      <p:sp>
        <p:nvSpPr>
          <p:cNvPr id="149" name="TextBox 149"/>
          <p:cNvSpPr txBox="1"/>
          <p:nvPr/>
        </p:nvSpPr>
        <p:spPr>
          <a:xfrm>
            <a:off x="6705600" y="6457950"/>
            <a:ext cx="857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95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记忆(Memory)</a:t>
            </a:r>
            <a:endParaRPr lang="zh-CN" sz="950"/>
          </a:p>
        </p:txBody>
      </p:sp>
      <p:sp>
        <p:nvSpPr>
          <p:cNvPr id="150" name="TextBox 150"/>
          <p:cNvSpPr txBox="1"/>
          <p:nvPr/>
        </p:nvSpPr>
        <p:spPr>
          <a:xfrm>
            <a:off x="8763000" y="6781800"/>
            <a:ext cx="10477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65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工具调用(Tool Calling)</a:t>
            </a:r>
            <a:endParaRPr lang="zh-CN" sz="650"/>
          </a:p>
        </p:txBody>
      </p:sp>
      <p:sp>
        <p:nvSpPr>
          <p:cNvPr id="151" name="TextBox 151"/>
          <p:cNvSpPr txBox="1"/>
          <p:nvPr/>
        </p:nvSpPr>
        <p:spPr>
          <a:xfrm>
            <a:off x="7620000" y="6781800"/>
            <a:ext cx="95250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7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反思(Reflection)</a:t>
            </a:r>
            <a:endParaRPr lang="zh-CN" sz="780"/>
          </a:p>
        </p:txBody>
      </p:sp>
      <p:sp>
        <p:nvSpPr>
          <p:cNvPr id="152" name="TextBox 152"/>
          <p:cNvSpPr txBox="1"/>
          <p:nvPr/>
        </p:nvSpPr>
        <p:spPr>
          <a:xfrm>
            <a:off x="6858000" y="7696200"/>
            <a:ext cx="1047750" cy="3048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96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大容量 KV-Cache</a:t>
            </a:r>
            <a:endParaRPr lang="zh-CN" sz="960"/>
          </a:p>
        </p:txBody>
      </p:sp>
      <p:sp>
        <p:nvSpPr>
          <p:cNvPr id="153" name="TextBox 153"/>
          <p:cNvSpPr txBox="1"/>
          <p:nvPr/>
        </p:nvSpPr>
        <p:spPr>
          <a:xfrm>
            <a:off x="8382000" y="7696200"/>
            <a:ext cx="1524000" cy="3048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低延迟推理引擎</a:t>
            </a:r>
            <a:endParaRPr lang="zh-CN" sz="890"/>
          </a:p>
          <a:p>
            <a:pPr algn="ctr"/>
            <a:r>
              <a:rPr lang="zh-CN" sz="89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(Low-latency)</a:t>
            </a:r>
            <a:endParaRPr lang="zh-CN" sz="890"/>
          </a:p>
        </p:txBody>
      </p:sp>
      <p:sp>
        <p:nvSpPr>
          <p:cNvPr id="154" name="TextBox 154"/>
          <p:cNvSpPr txBox="1"/>
          <p:nvPr/>
        </p:nvSpPr>
        <p:spPr>
          <a:xfrm>
            <a:off x="6667500" y="8401050"/>
            <a:ext cx="34290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支持复杂推理与长周期任务执行</a:t>
            </a:r>
            <a:endParaRPr lang="zh-CN" sz="890"/>
          </a:p>
        </p:txBody>
      </p:sp>
      <p:sp>
        <p:nvSpPr>
          <p:cNvPr id="155" name="TextBox 155"/>
          <p:cNvSpPr txBox="1"/>
          <p:nvPr/>
        </p:nvSpPr>
        <p:spPr>
          <a:xfrm>
            <a:off x="10763250" y="5410200"/>
            <a:ext cx="2286000" cy="2286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3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NATIVE MULTIMODALITY</a:t>
            </a:r>
            <a:endParaRPr lang="zh-CN" sz="1300"/>
          </a:p>
        </p:txBody>
      </p:sp>
      <p:sp>
        <p:nvSpPr>
          <p:cNvPr id="156" name="TextBox 156"/>
          <p:cNvSpPr txBox="1"/>
          <p:nvPr/>
        </p:nvSpPr>
        <p:spPr>
          <a:xfrm>
            <a:off x="10763250" y="5638800"/>
            <a:ext cx="2286000" cy="2095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220">
                <a:solidFill>
                  <a:srgbClr val="67E0FF"/>
                </a:solidFill>
                <a:latin typeface="PingFang SC"/>
                <a:ea typeface="PingFang SC"/>
                <a:cs typeface="PingFang SC"/>
              </a:rPr>
              <a:t>原生多模态能力</a:t>
            </a:r>
            <a:endParaRPr lang="zh-CN" sz="1220"/>
          </a:p>
        </p:txBody>
      </p:sp>
      <p:sp>
        <p:nvSpPr>
          <p:cNvPr id="157" name="TextBox 157"/>
          <p:cNvSpPr txBox="1"/>
          <p:nvPr/>
        </p:nvSpPr>
        <p:spPr>
          <a:xfrm>
            <a:off x="8858250" y="5943600"/>
            <a:ext cx="209550" cy="13335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40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模型技术</a:t>
            </a:r>
            <a:endParaRPr lang="zh-CN" sz="400"/>
          </a:p>
        </p:txBody>
      </p:sp>
      <p:sp>
        <p:nvSpPr>
          <p:cNvPr id="158" name="TextBox 158"/>
          <p:cNvSpPr txBox="1"/>
          <p:nvPr/>
        </p:nvSpPr>
        <p:spPr>
          <a:xfrm>
            <a:off x="8858250" y="7334250"/>
            <a:ext cx="209550" cy="12382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40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硬件支撑</a:t>
            </a:r>
            <a:endParaRPr lang="zh-CN" sz="400"/>
          </a:p>
        </p:txBody>
      </p:sp>
      <p:sp>
        <p:nvSpPr>
          <p:cNvPr id="159" name="TextBox 159"/>
          <p:cNvSpPr txBox="1"/>
          <p:nvPr/>
        </p:nvSpPr>
        <p:spPr>
          <a:xfrm>
            <a:off x="9429750" y="6134100"/>
            <a:ext cx="857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文本(Text)</a:t>
            </a:r>
            <a:endParaRPr lang="zh-CN" sz="1000"/>
          </a:p>
        </p:txBody>
      </p:sp>
      <p:sp>
        <p:nvSpPr>
          <p:cNvPr id="160" name="TextBox 160"/>
          <p:cNvSpPr txBox="1"/>
          <p:nvPr/>
        </p:nvSpPr>
        <p:spPr>
          <a:xfrm>
            <a:off x="9429750" y="6457950"/>
            <a:ext cx="857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图像(Image)</a:t>
            </a:r>
            <a:endParaRPr lang="zh-CN" sz="1000"/>
          </a:p>
        </p:txBody>
      </p:sp>
      <p:sp>
        <p:nvSpPr>
          <p:cNvPr id="161" name="TextBox 161"/>
          <p:cNvSpPr txBox="1"/>
          <p:nvPr/>
        </p:nvSpPr>
        <p:spPr>
          <a:xfrm>
            <a:off x="9429750" y="6781800"/>
            <a:ext cx="857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音频(Audio)</a:t>
            </a:r>
            <a:endParaRPr lang="zh-CN" sz="1000"/>
          </a:p>
        </p:txBody>
      </p:sp>
      <p:sp>
        <p:nvSpPr>
          <p:cNvPr id="162" name="TextBox 162"/>
          <p:cNvSpPr txBox="1"/>
          <p:nvPr/>
        </p:nvSpPr>
        <p:spPr>
          <a:xfrm>
            <a:off x="9429750" y="7105650"/>
            <a:ext cx="857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视频(Video)</a:t>
            </a:r>
            <a:endParaRPr lang="zh-CN" sz="1000"/>
          </a:p>
        </p:txBody>
      </p:sp>
      <p:sp>
        <p:nvSpPr>
          <p:cNvPr id="163" name="TextBox 163"/>
          <p:cNvSpPr txBox="1"/>
          <p:nvPr/>
        </p:nvSpPr>
        <p:spPr>
          <a:xfrm>
            <a:off x="12477750" y="6667500"/>
            <a:ext cx="1238250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57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统一嵌入空间 (Embedding Space)</a:t>
            </a:r>
            <a:endParaRPr lang="zh-CN" sz="570"/>
          </a:p>
        </p:txBody>
      </p:sp>
      <p:sp>
        <p:nvSpPr>
          <p:cNvPr id="164" name="TextBox 164"/>
          <p:cNvSpPr txBox="1"/>
          <p:nvPr/>
        </p:nvSpPr>
        <p:spPr>
          <a:xfrm>
            <a:off x="9620250" y="7696200"/>
            <a:ext cx="1047750" cy="3048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69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统一内存</a:t>
            </a:r>
            <a:endParaRPr lang="zh-CN" sz="869"/>
          </a:p>
          <a:p>
            <a:pPr algn="ctr"/>
            <a:r>
              <a:rPr lang="zh-CN" sz="869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(Unified Memory)</a:t>
            </a:r>
            <a:endParaRPr lang="zh-CN" sz="869"/>
          </a:p>
        </p:txBody>
      </p:sp>
      <p:sp>
        <p:nvSpPr>
          <p:cNvPr id="165" name="TextBox 165"/>
          <p:cNvSpPr txBox="1"/>
          <p:nvPr/>
        </p:nvSpPr>
        <p:spPr>
          <a:xfrm>
            <a:off x="11144250" y="7696200"/>
            <a:ext cx="1428750" cy="3048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69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高带宽互联</a:t>
            </a:r>
            <a:endParaRPr lang="zh-CN" sz="869"/>
          </a:p>
          <a:p>
            <a:pPr algn="ctr"/>
            <a:r>
              <a:rPr lang="zh-CN" sz="869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(High BW Interconnect)</a:t>
            </a:r>
            <a:endParaRPr lang="zh-CN" sz="869"/>
          </a:p>
        </p:txBody>
      </p:sp>
      <p:sp>
        <p:nvSpPr>
          <p:cNvPr id="166" name="TextBox 166"/>
          <p:cNvSpPr txBox="1"/>
          <p:nvPr/>
        </p:nvSpPr>
        <p:spPr>
          <a:xfrm>
            <a:off x="9525000" y="8401050"/>
            <a:ext cx="3429000" cy="1524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>
                <a:solidFill>
                  <a:srgbClr val="9FB3D9"/>
                </a:solidFill>
                <a:latin typeface="PingFang SC"/>
                <a:ea typeface="PingFang SC"/>
                <a:cs typeface="PingFang SC"/>
              </a:rPr>
              <a:t>实现多模态数据的高效融合与处理</a:t>
            </a:r>
            <a:endParaRPr lang="zh-CN" sz="890"/>
          </a:p>
        </p:txBody>
      </p:sp>
      <p:sp>
        <p:nvSpPr>
          <p:cNvPr id="167" name="TextBox 167"/>
          <p:cNvSpPr txBox="1"/>
          <p:nvPr/>
        </p:nvSpPr>
        <p:spPr>
          <a:xfrm>
            <a:off x="8191500" y="4857750"/>
            <a:ext cx="952500" cy="4762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7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共进化 数据流</a:t>
            </a:r>
            <a:endParaRPr lang="zh-CN" sz="1070"/>
          </a:p>
        </p:txBody>
      </p:sp>
      <p:sp>
        <p:nvSpPr>
          <p:cNvPr id="168" name="TextBox 168"/>
          <p:cNvSpPr txBox="1"/>
          <p:nvPr/>
        </p:nvSpPr>
        <p:spPr>
          <a:xfrm>
            <a:off x="4524375" y="8972550"/>
            <a:ext cx="2095500" cy="2667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4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开源生态协同创新</a:t>
            </a:r>
            <a:endParaRPr lang="zh-CN" sz="1400"/>
          </a:p>
        </p:txBody>
      </p:sp>
      <p:sp>
        <p:nvSpPr>
          <p:cNvPr id="169" name="TextBox 169"/>
          <p:cNvSpPr txBox="1"/>
          <p:nvPr/>
        </p:nvSpPr>
        <p:spPr>
          <a:xfrm>
            <a:off x="7191375" y="8972550"/>
            <a:ext cx="2095500" cy="2667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4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硬件架构持续演进</a:t>
            </a:r>
            <a:endParaRPr lang="zh-CN" sz="1400"/>
          </a:p>
        </p:txBody>
      </p:sp>
      <p:sp>
        <p:nvSpPr>
          <p:cNvPr id="170" name="TextBox 170"/>
          <p:cNvSpPr txBox="1"/>
          <p:nvPr/>
        </p:nvSpPr>
        <p:spPr>
          <a:xfrm>
            <a:off x="9906000" y="8972550"/>
            <a:ext cx="2476500" cy="2667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4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通向通用智能的加速之路</a:t>
            </a:r>
            <a:endParaRPr lang="zh-CN"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mageToEditablePPT">
  <a:themeElements>
    <a:clrScheme name="Office">
      <a:dk1>
        <a:sysClr val="windowText" lastClr="000000"/>
      </a:dk1>
      <a:lt1>
        <a:sysClr val="window" lastClr="FFFFFF"/>
      </a:lt1>
      <a:dk2>
        <a:srgbClr val="1F1F1F"/>
      </a:dk2>
      <a:lt2>
        <a:srgbClr val="F8F8F8"/>
      </a:lt2>
      <a:accent1>
        <a:srgbClr val="0F766E"/>
      </a:accent1>
      <a:accent2>
        <a:srgbClr val="E66B00"/>
      </a:accent2>
      <a:accent3>
        <a:srgbClr val="F6D365"/>
      </a:accent3>
      <a:accent4>
        <a:srgbClr val="57C4B8"/>
      </a:accent4>
      <a:accent5>
        <a:srgbClr val="666666"/>
      </a:accent5>
      <a:accent6>
        <a:srgbClr val="111111"/>
      </a:accent6>
      <a:hlink>
        <a:srgbClr val="0563C1"/>
      </a:hlink>
      <a:folHlink>
        <a:srgbClr val="954F72"/>
      </a:folHlink>
    </a:clrScheme>
    <a:fontScheme name="PingFang">
      <a:majorFont>
        <a:latin typeface="PingFang SC"/>
        <a:ea typeface="PingFang SC"/>
        <a:cs typeface="PingFang SC"/>
      </a:majorFont>
      <a:minorFont>
        <a:latin typeface="PingFang SC"/>
        <a:ea typeface="PingFang SC"/>
        <a:cs typeface="PingFang SC"/>
      </a:minorFont>
    </a:fontScheme>
    <a:fmtScheme name="Office">
      <a:fillStyleLst>
        <a:solidFill>
          <a:schemeClr val="phClr"/>
        </a:solidFill>
      </a:fillStyleLst>
      <a:lnStyleLst>
        <a:ln w="9525">
          <a:solidFill>
            <a:schemeClr val="phClr"/>
          </a:solidFill>
        </a:ln>
      </a:lnStyleLst>
      <a:effectStyleLst>
        <a:effectStyle>
          <a:effectLst/>
        </a:effectStyle>
      </a:effectStyleLst>
      <a:bgFillStyleLst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>
  <Application>Codex</Application>
  <PresentationFormat>Custom</PresentationFormat>
  <Slides>1</Slides>
</Properties>
</file>

<file path=docProps/core.xml><?xml version="1.0" encoding="utf-8"?>
<cp:coreProperties xmlns:cp="http://schemas.openxmlformats.org/package/2006/metadata/core-properties" xmlns:dc="http://purl.org/dc/elements/1.1/">
  <dc:title>Image to editable PPT</dc:title>
</cp:coreProperties>
</file>