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heme/theme1.xml" ContentType="application/vnd.openxmlformats-officedocument.theme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</p:sldIdLst>
  <p:sldSz cx="12191695" cy="6858000" type="wide"/>
  <p:notesSz cx="6858000" cy="9144000"/>
</p:presentation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/>
    </p:spTree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Relationship Id="rId8" Type="http://schemas.openxmlformats.org/officeDocument/2006/relationships/image" Target="../media/image7.png"/><Relationship Id="rId9" Type="http://schemas.openxmlformats.org/officeDocument/2006/relationships/image" Target="../media/image8.png"/><Relationship Id="rId10" Type="http://schemas.openxmlformats.org/officeDocument/2006/relationships/image" Target="../media/image9.png"/><Relationship Id="rId11" Type="http://schemas.openxmlformats.org/officeDocument/2006/relationships/image" Target="../media/image10.png"/><Relationship Id="rId12" Type="http://schemas.openxmlformats.org/officeDocument/2006/relationships/image" Target="../media/image11.png"/><Relationship Id="rId13" Type="http://schemas.openxmlformats.org/officeDocument/2006/relationships/image" Target="../media/image12.png"/><Relationship Id="rId14" Type="http://schemas.openxmlformats.org/officeDocument/2006/relationships/image" Target="../media/image13.png"/><Relationship Id="rId15" Type="http://schemas.openxmlformats.org/officeDocument/2006/relationships/image" Target="../media/image14.png"/><Relationship Id="rId16" Type="http://schemas.openxmlformats.org/officeDocument/2006/relationships/image" Target="../media/image15.png"/><Relationship Id="rId17" Type="http://schemas.openxmlformats.org/officeDocument/2006/relationships/image" Target="../media/image16.png"/><Relationship Id="rId18" Type="http://schemas.openxmlformats.org/officeDocument/2006/relationships/image" Target="../media/image17.png"/><Relationship Id="rId19" Type="http://schemas.openxmlformats.org/officeDocument/2006/relationships/image" Target="../media/image18.png"/><Relationship Id="rId20" Type="http://schemas.openxmlformats.org/officeDocument/2006/relationships/image" Target="../media/image19.png"/><Relationship Id="rId21" Type="http://schemas.openxmlformats.org/officeDocument/2006/relationships/image" Target="../media/image20.png"/><Relationship Id="rId22" Type="http://schemas.openxmlformats.org/officeDocument/2006/relationships/image" Target="../media/image21.png"/><Relationship Id="rId23" Type="http://schemas.openxmlformats.org/officeDocument/2006/relationships/image" Target="../media/image22.png"/><Relationship Id="rId2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background clean base"/>
          <p:cNvPicPr/>
          <p:nvPr/>
        </p:nvPicPr>
        <p:blipFill>
          <a:blip r:embed="rId2"/>
          <a:stretch>
            <a:fillRect/>
          </a:stretch>
        </p:blipFill>
        <p:spPr>
          <a:xfrm>
            <a:off x="95098" y="0"/>
            <a:ext cx="12001500" cy="6858000"/>
          </a:xfrm>
          <a:prstGeom prst="rect">
            <a:avLst/>
          </a:prstGeom>
        </p:spPr>
      </p:pic>
      <p:sp>
        <p:nvSpPr>
          <p:cNvPr id="3" name="Roundrect 3"/>
          <p:cNvSpPr/>
          <p:nvPr/>
        </p:nvSpPr>
        <p:spPr>
          <a:xfrm>
            <a:off x="289318" y="2444502"/>
            <a:ext cx="9302502" cy="3475881"/>
          </a:xfrm>
          <a:prstGeom prst="roundRect">
            <a:avLst>
              <a:gd name="adj" fmla="val 1541"/>
            </a:avLst>
          </a:prstGeom>
          <a:solidFill>
            <a:srgbClr val="F9FCFD"/>
          </a:solidFill>
          <a:ln w="12700">
            <a:solidFill>
              <a:srgbClr val="B6D2DA"/>
            </a:solidFill>
          </a:ln>
        </p:spPr>
        <p:txBody>
          <a:bodyPr/>
          <a:lstStyle/>
          <a:p/>
        </p:txBody>
      </p:sp>
      <p:sp>
        <p:nvSpPr>
          <p:cNvPr id="4" name="Roundrect 4"/>
          <p:cNvSpPr/>
          <p:nvPr/>
        </p:nvSpPr>
        <p:spPr>
          <a:xfrm>
            <a:off x="9605215" y="2444502"/>
            <a:ext cx="2290465" cy="3475881"/>
          </a:xfrm>
          <a:prstGeom prst="roundRect">
            <a:avLst>
              <a:gd name="adj" fmla="val 2339"/>
            </a:avLst>
          </a:prstGeom>
          <a:solidFill>
            <a:srgbClr val="EAF7FA"/>
          </a:solidFill>
          <a:ln w="12700">
            <a:solidFill>
              <a:srgbClr val="ADD5DF"/>
            </a:solidFill>
          </a:ln>
        </p:spPr>
        <p:txBody>
          <a:bodyPr/>
          <a:lstStyle/>
          <a:p/>
        </p:txBody>
      </p:sp>
      <p:sp>
        <p:nvSpPr>
          <p:cNvPr id="5" name="Rect 5"/>
          <p:cNvSpPr/>
          <p:nvPr/>
        </p:nvSpPr>
        <p:spPr>
          <a:xfrm>
            <a:off x="302713" y="2444502"/>
            <a:ext cx="2611934" cy="1372939"/>
          </a:xfrm>
          <a:prstGeom prst="rect">
            <a:avLst/>
          </a:prstGeom>
          <a:solidFill>
            <a:srgbClr val="F7FBFC"/>
          </a:solidFill>
          <a:ln w="12700">
            <a:solidFill>
              <a:srgbClr val="B7D6DD"/>
            </a:solidFill>
          </a:ln>
        </p:spPr>
        <p:txBody>
          <a:bodyPr/>
          <a:lstStyle/>
          <a:p/>
        </p:txBody>
      </p:sp>
      <p:sp>
        <p:nvSpPr>
          <p:cNvPr id="6" name="Rect 6"/>
          <p:cNvSpPr/>
          <p:nvPr/>
        </p:nvSpPr>
        <p:spPr>
          <a:xfrm>
            <a:off x="2914646" y="2444502"/>
            <a:ext cx="2611934" cy="1372939"/>
          </a:xfrm>
          <a:prstGeom prst="rect">
            <a:avLst/>
          </a:prstGeom>
          <a:solidFill>
            <a:srgbClr val="F7FBFC"/>
          </a:solidFill>
          <a:ln w="12700">
            <a:solidFill>
              <a:srgbClr val="B7D6DD"/>
            </a:solidFill>
          </a:ln>
        </p:spPr>
        <p:txBody>
          <a:bodyPr/>
          <a:lstStyle/>
          <a:p/>
        </p:txBody>
      </p:sp>
      <p:sp>
        <p:nvSpPr>
          <p:cNvPr id="7" name="Rect 7"/>
          <p:cNvSpPr/>
          <p:nvPr/>
        </p:nvSpPr>
        <p:spPr>
          <a:xfrm>
            <a:off x="5533277" y="2444502"/>
            <a:ext cx="2611934" cy="1372939"/>
          </a:xfrm>
          <a:prstGeom prst="rect">
            <a:avLst/>
          </a:prstGeom>
          <a:solidFill>
            <a:srgbClr val="F7FBFC"/>
          </a:solidFill>
          <a:ln w="12700">
            <a:solidFill>
              <a:srgbClr val="B7D6DD"/>
            </a:solidFill>
          </a:ln>
        </p:spPr>
        <p:txBody>
          <a:bodyPr/>
          <a:lstStyle/>
          <a:p/>
        </p:txBody>
      </p:sp>
      <p:sp>
        <p:nvSpPr>
          <p:cNvPr id="8" name="Rect 8"/>
          <p:cNvSpPr/>
          <p:nvPr/>
        </p:nvSpPr>
        <p:spPr>
          <a:xfrm>
            <a:off x="7676402" y="2444502"/>
            <a:ext cx="1915418" cy="1372939"/>
          </a:xfrm>
          <a:prstGeom prst="rect">
            <a:avLst/>
          </a:prstGeom>
          <a:solidFill>
            <a:srgbClr val="F7FBFC"/>
          </a:solidFill>
          <a:ln w="12700">
            <a:solidFill>
              <a:srgbClr val="B7D6DD"/>
            </a:solidFill>
          </a:ln>
        </p:spPr>
        <p:txBody>
          <a:bodyPr/>
          <a:lstStyle/>
          <a:p/>
        </p:txBody>
      </p:sp>
      <p:sp>
        <p:nvSpPr>
          <p:cNvPr id="9" name="Rect 9"/>
          <p:cNvSpPr/>
          <p:nvPr/>
        </p:nvSpPr>
        <p:spPr>
          <a:xfrm>
            <a:off x="349594" y="4018359"/>
            <a:ext cx="8706445" cy="381744"/>
          </a:xfrm>
          <a:prstGeom prst="rect">
            <a:avLst/>
          </a:prstGeom>
          <a:solidFill>
            <a:srgbClr val="F5FAFB"/>
          </a:solidFill>
          <a:ln w="12700">
            <a:solidFill>
              <a:srgbClr val="C4D8DF"/>
            </a:solidFill>
          </a:ln>
        </p:spPr>
        <p:txBody>
          <a:bodyPr/>
          <a:lstStyle/>
          <a:p/>
        </p:txBody>
      </p:sp>
      <p:sp>
        <p:nvSpPr>
          <p:cNvPr id="10" name="Rect 10"/>
          <p:cNvSpPr/>
          <p:nvPr/>
        </p:nvSpPr>
        <p:spPr>
          <a:xfrm>
            <a:off x="349594" y="4400104"/>
            <a:ext cx="8706445" cy="381744"/>
          </a:xfrm>
          <a:prstGeom prst="rect">
            <a:avLst/>
          </a:prstGeom>
          <a:solidFill>
            <a:srgbClr val="EEF6F8"/>
          </a:solidFill>
          <a:ln w="12700">
            <a:solidFill>
              <a:srgbClr val="C4D8DF"/>
            </a:solidFill>
          </a:ln>
        </p:spPr>
        <p:txBody>
          <a:bodyPr/>
          <a:lstStyle/>
          <a:p/>
        </p:txBody>
      </p:sp>
      <p:sp>
        <p:nvSpPr>
          <p:cNvPr id="11" name="Rect 11"/>
          <p:cNvSpPr/>
          <p:nvPr/>
        </p:nvSpPr>
        <p:spPr>
          <a:xfrm>
            <a:off x="349594" y="4781848"/>
            <a:ext cx="8706445" cy="381744"/>
          </a:xfrm>
          <a:prstGeom prst="rect">
            <a:avLst/>
          </a:prstGeom>
          <a:solidFill>
            <a:srgbClr val="F5FAFB"/>
          </a:solidFill>
          <a:ln w="12700">
            <a:solidFill>
              <a:srgbClr val="C4D8DF"/>
            </a:solidFill>
          </a:ln>
        </p:spPr>
        <p:txBody>
          <a:bodyPr/>
          <a:lstStyle/>
          <a:p/>
        </p:txBody>
      </p:sp>
      <p:sp>
        <p:nvSpPr>
          <p:cNvPr id="12" name="Rect 12"/>
          <p:cNvSpPr/>
          <p:nvPr/>
        </p:nvSpPr>
        <p:spPr>
          <a:xfrm>
            <a:off x="349594" y="5163592"/>
            <a:ext cx="8706445" cy="381744"/>
          </a:xfrm>
          <a:prstGeom prst="rect">
            <a:avLst/>
          </a:prstGeom>
          <a:solidFill>
            <a:srgbClr val="EEF6F8"/>
          </a:solidFill>
          <a:ln w="12700">
            <a:solidFill>
              <a:srgbClr val="C4D8DF"/>
            </a:solidFill>
          </a:ln>
        </p:spPr>
        <p:txBody>
          <a:bodyPr/>
          <a:lstStyle/>
          <a:p/>
        </p:txBody>
      </p:sp>
      <p:sp>
        <p:nvSpPr>
          <p:cNvPr id="13" name="Rect 13"/>
          <p:cNvSpPr/>
          <p:nvPr/>
        </p:nvSpPr>
        <p:spPr>
          <a:xfrm>
            <a:off x="349594" y="5545336"/>
            <a:ext cx="8706445" cy="381744"/>
          </a:xfrm>
          <a:prstGeom prst="rect">
            <a:avLst/>
          </a:prstGeom>
          <a:solidFill>
            <a:srgbClr val="F5FAFB"/>
          </a:solidFill>
          <a:ln w="12700">
            <a:solidFill>
              <a:srgbClr val="C4D8DF"/>
            </a:solidFill>
          </a:ln>
        </p:spPr>
        <p:txBody>
          <a:bodyPr/>
          <a:lstStyle/>
          <a:p/>
        </p:txBody>
      </p:sp>
      <p:sp>
        <p:nvSpPr>
          <p:cNvPr id="14" name="Roundrect 14"/>
          <p:cNvSpPr/>
          <p:nvPr/>
        </p:nvSpPr>
        <p:spPr>
          <a:xfrm>
            <a:off x="416566" y="1533674"/>
            <a:ext cx="10749111" cy="549176"/>
          </a:xfrm>
          <a:prstGeom prst="roundRect">
            <a:avLst>
              <a:gd name="adj" fmla="val 14634"/>
            </a:avLst>
          </a:prstGeom>
          <a:solidFill>
            <a:srgbClr val="F4F9FB"/>
          </a:solidFill>
          <a:ln w="12700">
            <a:solidFill>
              <a:srgbClr val="C8E5ED"/>
            </a:solidFill>
          </a:ln>
        </p:spPr>
        <p:txBody>
          <a:bodyPr/>
          <a:lstStyle/>
          <a:p/>
        </p:txBody>
      </p:sp>
      <p:sp>
        <p:nvSpPr>
          <p:cNvPr id="15" name="Rect 15"/>
          <p:cNvSpPr/>
          <p:nvPr/>
        </p:nvSpPr>
        <p:spPr>
          <a:xfrm>
            <a:off x="296016" y="2169914"/>
            <a:ext cx="9295805" cy="274588"/>
          </a:xfrm>
          <a:prstGeom prst="rect">
            <a:avLst/>
          </a:prstGeom>
          <a:solidFill>
            <a:srgbClr val="EDF9FC"/>
          </a:solidFill>
          <a:ln w="12700">
            <a:solidFill>
              <a:srgbClr val="57A9C3"/>
            </a:solidFill>
          </a:ln>
        </p:spPr>
        <p:txBody>
          <a:bodyPr/>
          <a:lstStyle/>
          <a:p/>
        </p:txBody>
      </p:sp>
      <p:sp>
        <p:nvSpPr>
          <p:cNvPr id="16" name="Line 16"/>
          <p:cNvSpPr/>
          <p:nvPr/>
        </p:nvSpPr>
        <p:spPr>
          <a:xfrm>
            <a:off x="2653453" y="6161484"/>
            <a:ext cx="0" cy="488900"/>
          </a:xfrm>
          <a:prstGeom prst="line">
            <a:avLst/>
          </a:prstGeom>
          <a:noFill/>
          <a:ln w="12700">
            <a:solidFill>
              <a:srgbClr val="3A82A7"/>
            </a:solidFill>
          </a:ln>
        </p:spPr>
        <p:txBody>
          <a:bodyPr/>
          <a:lstStyle/>
          <a:p/>
        </p:txBody>
      </p:sp>
      <p:sp>
        <p:nvSpPr>
          <p:cNvPr id="17" name="Line 17"/>
          <p:cNvSpPr/>
          <p:nvPr/>
        </p:nvSpPr>
        <p:spPr>
          <a:xfrm>
            <a:off x="5533277" y="6161484"/>
            <a:ext cx="0" cy="488900"/>
          </a:xfrm>
          <a:prstGeom prst="line">
            <a:avLst/>
          </a:prstGeom>
          <a:noFill/>
          <a:ln w="12700">
            <a:solidFill>
              <a:srgbClr val="3A82A7"/>
            </a:solidFill>
          </a:ln>
        </p:spPr>
        <p:txBody>
          <a:bodyPr/>
          <a:lstStyle/>
          <a:p/>
        </p:txBody>
      </p:sp>
      <p:sp>
        <p:nvSpPr>
          <p:cNvPr id="18" name="Line 18"/>
          <p:cNvSpPr/>
          <p:nvPr/>
        </p:nvSpPr>
        <p:spPr>
          <a:xfrm>
            <a:off x="8332734" y="6161484"/>
            <a:ext cx="0" cy="488900"/>
          </a:xfrm>
          <a:prstGeom prst="line">
            <a:avLst/>
          </a:prstGeom>
          <a:noFill/>
          <a:ln w="12700">
            <a:solidFill>
              <a:srgbClr val="3A82A7"/>
            </a:solidFill>
          </a:ln>
        </p:spPr>
        <p:txBody>
          <a:bodyPr/>
          <a:lstStyle/>
          <a:p/>
        </p:txBody>
      </p:sp>
      <p:sp>
        <p:nvSpPr>
          <p:cNvPr id="19" name="Rect 19"/>
          <p:cNvSpPr/>
          <p:nvPr/>
        </p:nvSpPr>
        <p:spPr>
          <a:xfrm>
            <a:off x="4146943" y="2196703"/>
            <a:ext cx="3482578" cy="207615"/>
          </a:xfrm>
          <a:prstGeom prst="rect">
            <a:avLst/>
          </a:prstGeom>
          <a:solidFill>
            <a:srgbClr val="F9FDFF"/>
          </a:solidFill>
          <a:ln>
            <a:noFill/>
          </a:ln>
        </p:spPr>
        <p:txBody>
          <a:bodyPr/>
          <a:lstStyle/>
          <a:p/>
        </p:txBody>
      </p:sp>
      <p:sp>
        <p:nvSpPr>
          <p:cNvPr id="20" name="Rect 20"/>
          <p:cNvSpPr/>
          <p:nvPr/>
        </p:nvSpPr>
        <p:spPr>
          <a:xfrm>
            <a:off x="9605215" y="2444502"/>
            <a:ext cx="2290465" cy="267891"/>
          </a:xfrm>
          <a:prstGeom prst="rect">
            <a:avLst/>
          </a:prstGeom>
          <a:solidFill>
            <a:srgbClr val="00789D"/>
          </a:solidFill>
          <a:ln>
            <a:noFill/>
          </a:ln>
        </p:spPr>
        <p:txBody>
          <a:bodyPr/>
          <a:lstStyle/>
          <a:p/>
        </p:txBody>
      </p:sp>
      <p:sp>
        <p:nvSpPr>
          <p:cNvPr id="21" name="Roundrect 21"/>
          <p:cNvSpPr/>
          <p:nvPr/>
        </p:nvSpPr>
        <p:spPr>
          <a:xfrm>
            <a:off x="349594" y="3783955"/>
            <a:ext cx="8706445" cy="234404"/>
          </a:xfrm>
          <a:prstGeom prst="roundRect">
            <a:avLst>
              <a:gd name="adj" fmla="val 14286"/>
            </a:avLst>
          </a:prstGeom>
          <a:solidFill>
            <a:srgbClr val="004D97"/>
          </a:solidFill>
          <a:ln w="12700">
            <a:solidFill>
              <a:srgbClr val="004D97"/>
            </a:solidFill>
          </a:ln>
        </p:spPr>
        <p:txBody>
          <a:bodyPr/>
          <a:lstStyle/>
          <a:p/>
        </p:txBody>
      </p:sp>
      <p:sp>
        <p:nvSpPr>
          <p:cNvPr id="22" name="Freeform 22"/>
          <p:cNvSpPr/>
          <p:nvPr/>
        </p:nvSpPr>
        <p:spPr>
          <a:xfrm>
            <a:off x="2934738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76BDDD"/>
          </a:solidFill>
          <a:ln>
            <a:noFill/>
          </a:ln>
        </p:spPr>
        <p:txBody>
          <a:bodyPr/>
          <a:lstStyle/>
          <a:p/>
        </p:txBody>
      </p:sp>
      <p:sp>
        <p:nvSpPr>
          <p:cNvPr id="23" name="Freeform 23"/>
          <p:cNvSpPr/>
          <p:nvPr/>
        </p:nvSpPr>
        <p:spPr>
          <a:xfrm>
            <a:off x="5533277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76BDDD"/>
          </a:solidFill>
          <a:ln>
            <a:noFill/>
          </a:ln>
        </p:spPr>
        <p:txBody>
          <a:bodyPr/>
          <a:lstStyle/>
          <a:p/>
        </p:txBody>
      </p:sp>
      <p:sp>
        <p:nvSpPr>
          <p:cNvPr id="24" name="Freeform 24"/>
          <p:cNvSpPr/>
          <p:nvPr/>
        </p:nvSpPr>
        <p:spPr>
          <a:xfrm>
            <a:off x="8366221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76BDDD"/>
          </a:solidFill>
          <a:ln>
            <a:noFill/>
          </a:ln>
        </p:spPr>
        <p:txBody>
          <a:bodyPr/>
          <a:lstStyle/>
          <a:p/>
        </p:txBody>
      </p:sp>
      <p:sp>
        <p:nvSpPr>
          <p:cNvPr id="25" name="Line 25"/>
          <p:cNvSpPr/>
          <p:nvPr/>
        </p:nvSpPr>
        <p:spPr>
          <a:xfrm>
            <a:off x="1863176" y="3783955"/>
            <a:ext cx="0" cy="2143125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26" name="Line 26"/>
          <p:cNvSpPr/>
          <p:nvPr/>
        </p:nvSpPr>
        <p:spPr>
          <a:xfrm>
            <a:off x="4173732" y="3783955"/>
            <a:ext cx="0" cy="2143125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27" name="Line 27"/>
          <p:cNvSpPr/>
          <p:nvPr/>
        </p:nvSpPr>
        <p:spPr>
          <a:xfrm>
            <a:off x="7361631" y="3783955"/>
            <a:ext cx="0" cy="2143125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28" name="Line 28"/>
          <p:cNvSpPr/>
          <p:nvPr/>
        </p:nvSpPr>
        <p:spPr>
          <a:xfrm>
            <a:off x="349594" y="4018359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29" name="Line 29"/>
          <p:cNvSpPr/>
          <p:nvPr/>
        </p:nvSpPr>
        <p:spPr>
          <a:xfrm>
            <a:off x="349594" y="4400104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30" name="Line 30"/>
          <p:cNvSpPr/>
          <p:nvPr/>
        </p:nvSpPr>
        <p:spPr>
          <a:xfrm>
            <a:off x="349594" y="4781848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31" name="Line 31"/>
          <p:cNvSpPr/>
          <p:nvPr/>
        </p:nvSpPr>
        <p:spPr>
          <a:xfrm>
            <a:off x="349594" y="5163592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32" name="Line 32"/>
          <p:cNvSpPr/>
          <p:nvPr/>
        </p:nvSpPr>
        <p:spPr>
          <a:xfrm>
            <a:off x="349594" y="5545336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33" name="Line 33"/>
          <p:cNvSpPr/>
          <p:nvPr/>
        </p:nvSpPr>
        <p:spPr>
          <a:xfrm>
            <a:off x="349594" y="5927080"/>
            <a:ext cx="8706445" cy="0"/>
          </a:xfrm>
          <a:prstGeom prst="line">
            <a:avLst/>
          </a:prstGeom>
          <a:noFill/>
          <a:ln w="12700">
            <a:solidFill>
              <a:srgbClr val="B6CBD3"/>
            </a:solidFill>
          </a:ln>
        </p:spPr>
        <p:txBody>
          <a:bodyPr/>
          <a:lstStyle/>
          <a:p/>
        </p:txBody>
      </p:sp>
      <p:sp>
        <p:nvSpPr>
          <p:cNvPr id="34" name="Freeform 34"/>
          <p:cNvSpPr/>
          <p:nvPr/>
        </p:nvSpPr>
        <p:spPr>
          <a:xfrm>
            <a:off x="3001711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D7EEF5"/>
          </a:solidFill>
          <a:ln>
            <a:noFill/>
          </a:ln>
        </p:spPr>
        <p:txBody>
          <a:bodyPr/>
          <a:lstStyle/>
          <a:p/>
        </p:txBody>
      </p:sp>
      <p:sp>
        <p:nvSpPr>
          <p:cNvPr id="35" name="Freeform 35"/>
          <p:cNvSpPr/>
          <p:nvPr/>
        </p:nvSpPr>
        <p:spPr>
          <a:xfrm>
            <a:off x="5600250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D7EEF5"/>
          </a:solidFill>
          <a:ln>
            <a:noFill/>
          </a:ln>
        </p:spPr>
        <p:txBody>
          <a:bodyPr/>
          <a:lstStyle/>
          <a:p/>
        </p:txBody>
      </p:sp>
      <p:sp>
        <p:nvSpPr>
          <p:cNvPr id="36" name="Freeform 36"/>
          <p:cNvSpPr/>
          <p:nvPr/>
        </p:nvSpPr>
        <p:spPr>
          <a:xfrm>
            <a:off x="8433193" y="1587252"/>
            <a:ext cx="281285" cy="428625"/>
          </a:xfrm>
          <a:custGeom>
            <a:avLst/>
            <a:gdLst/>
            <a:ahLst/>
            <a:cxnLst/>
            <a:rect l="l" t="t" r="r" b="b"/>
            <a:pathLst>
              <a:path w="21600" h="21600">
                <a:moveTo>
                  <a:pt x="0" y="0"/>
                </a:moveTo>
                <a:lnTo>
                  <a:pt x="21600" y="10800"/>
                </a:lnTo>
                <a:lnTo>
                  <a:pt x="0" y="21600"/>
                </a:lnTo>
                <a:lnTo>
                  <a:pt x="7200" y="10800"/>
                </a:lnTo>
                <a:close/>
              </a:path>
            </a:pathLst>
          </a:custGeom>
          <a:solidFill>
            <a:srgbClr val="D7EEF5"/>
          </a:solidFill>
          <a:ln>
            <a:noFill/>
          </a:ln>
        </p:spPr>
        <p:txBody>
          <a:bodyPr/>
          <a:lstStyle/>
          <a:p/>
        </p:txBody>
      </p:sp>
      <p:sp>
        <p:nvSpPr>
          <p:cNvPr id="37" name="Ellipse 37"/>
          <p:cNvSpPr/>
          <p:nvPr/>
        </p:nvSpPr>
        <p:spPr>
          <a:xfrm>
            <a:off x="10556227" y="147340"/>
            <a:ext cx="388441" cy="388441"/>
          </a:xfrm>
          <a:prstGeom prst="ellipse">
            <a:avLst/>
          </a:prstGeom>
          <a:noFill/>
          <a:ln w="12700">
            <a:solidFill>
              <a:srgbClr val="4A9CC2"/>
            </a:solidFill>
          </a:ln>
        </p:spPr>
        <p:txBody>
          <a:bodyPr/>
          <a:lstStyle/>
          <a:p/>
        </p:txBody>
      </p:sp>
      <p:sp>
        <p:nvSpPr>
          <p:cNvPr id="38" name="Ellipse 38"/>
          <p:cNvSpPr/>
          <p:nvPr/>
        </p:nvSpPr>
        <p:spPr>
          <a:xfrm>
            <a:off x="11199164" y="388441"/>
            <a:ext cx="388441" cy="388441"/>
          </a:xfrm>
          <a:prstGeom prst="ellipse">
            <a:avLst/>
          </a:prstGeom>
          <a:noFill/>
          <a:ln w="12700">
            <a:solidFill>
              <a:srgbClr val="4A9CC2"/>
            </a:solidFill>
          </a:ln>
        </p:spPr>
        <p:txBody>
          <a:bodyPr/>
          <a:lstStyle/>
          <a:p/>
        </p:txBody>
      </p:sp>
      <p:sp>
        <p:nvSpPr>
          <p:cNvPr id="39" name="Ellipse 39"/>
          <p:cNvSpPr/>
          <p:nvPr/>
        </p:nvSpPr>
        <p:spPr>
          <a:xfrm>
            <a:off x="10864301" y="843855"/>
            <a:ext cx="388441" cy="388441"/>
          </a:xfrm>
          <a:prstGeom prst="ellipse">
            <a:avLst/>
          </a:prstGeom>
          <a:noFill/>
          <a:ln w="12700">
            <a:solidFill>
              <a:srgbClr val="4A9CC2"/>
            </a:solidFill>
          </a:ln>
        </p:spPr>
        <p:txBody>
          <a:bodyPr/>
          <a:lstStyle/>
          <a:p/>
        </p:txBody>
      </p:sp>
      <p:sp>
        <p:nvSpPr>
          <p:cNvPr id="40" name="Ellipse 40"/>
          <p:cNvSpPr/>
          <p:nvPr/>
        </p:nvSpPr>
        <p:spPr>
          <a:xfrm>
            <a:off x="11513935" y="1352848"/>
            <a:ext cx="388441" cy="388441"/>
          </a:xfrm>
          <a:prstGeom prst="ellipse">
            <a:avLst/>
          </a:prstGeom>
          <a:noFill/>
          <a:ln w="12700">
            <a:solidFill>
              <a:srgbClr val="4A9CC2"/>
            </a:solidFill>
          </a:ln>
        </p:spPr>
        <p:txBody>
          <a:bodyPr/>
          <a:lstStyle/>
          <a:p/>
        </p:txBody>
      </p:sp>
      <p:sp>
        <p:nvSpPr>
          <p:cNvPr id="41" name="Ellipse 41"/>
          <p:cNvSpPr/>
          <p:nvPr/>
        </p:nvSpPr>
        <p:spPr>
          <a:xfrm>
            <a:off x="11667973" y="1848445"/>
            <a:ext cx="388441" cy="388441"/>
          </a:xfrm>
          <a:prstGeom prst="ellipse">
            <a:avLst/>
          </a:prstGeom>
          <a:noFill/>
          <a:ln w="12700">
            <a:solidFill>
              <a:srgbClr val="4A9CC2"/>
            </a:solidFill>
          </a:ln>
        </p:spPr>
        <p:txBody>
          <a:bodyPr/>
          <a:lstStyle/>
          <a:p/>
        </p:txBody>
      </p:sp>
      <p:pic>
        <p:nvPicPr>
          <p:cNvPr id="42" name="2B token coin asset-sheet separated"/>
          <p:cNvPicPr/>
          <p:nvPr/>
        </p:nvPicPr>
        <p:blipFill>
          <a:blip r:embed="rId3"/>
          <a:stretch>
            <a:fillRect/>
          </a:stretch>
        </p:blipFill>
        <p:spPr>
          <a:xfrm>
            <a:off x="8948883" y="107156"/>
            <a:ext cx="1238994" cy="1238994"/>
          </a:xfrm>
          <a:prstGeom prst="rect">
            <a:avLst/>
          </a:prstGeom>
        </p:spPr>
      </p:pic>
      <p:pic>
        <p:nvPicPr>
          <p:cNvPr id="43" name="network tower asset-sheet separated"/>
          <p:cNvPicPr/>
          <p:nvPr/>
        </p:nvPicPr>
        <p:blipFill>
          <a:blip r:embed="rId4"/>
          <a:stretch>
            <a:fillRect/>
          </a:stretch>
        </p:blipFill>
        <p:spPr>
          <a:xfrm>
            <a:off x="811705" y="1634133"/>
            <a:ext cx="468809" cy="468809"/>
          </a:xfrm>
          <a:prstGeom prst="rect">
            <a:avLst/>
          </a:prstGeom>
        </p:spPr>
      </p:pic>
      <p:pic>
        <p:nvPicPr>
          <p:cNvPr id="44" name="computing server asset-sheet separated"/>
          <p:cNvPicPr/>
          <p:nvPr/>
        </p:nvPicPr>
        <p:blipFill>
          <a:blip r:embed="rId5"/>
          <a:stretch>
            <a:fillRect/>
          </a:stretch>
        </p:blipFill>
        <p:spPr>
          <a:xfrm>
            <a:off x="3483914" y="1634133"/>
            <a:ext cx="468809" cy="468809"/>
          </a:xfrm>
          <a:prstGeom prst="rect">
            <a:avLst/>
          </a:prstGeom>
        </p:spPr>
      </p:pic>
      <p:pic>
        <p:nvPicPr>
          <p:cNvPr id="45" name="growth bars asset-sheet separated"/>
          <p:cNvPicPr/>
          <p:nvPr/>
        </p:nvPicPr>
        <p:blipFill>
          <a:blip r:embed="rId6"/>
          <a:stretch>
            <a:fillRect/>
          </a:stretch>
        </p:blipFill>
        <p:spPr>
          <a:xfrm>
            <a:off x="6109242" y="1634133"/>
            <a:ext cx="468809" cy="468809"/>
          </a:xfrm>
          <a:prstGeom prst="rect">
            <a:avLst/>
          </a:prstGeom>
        </p:spPr>
      </p:pic>
      <p:pic>
        <p:nvPicPr>
          <p:cNvPr id="46" name="cube cluster asset-sheet separated"/>
          <p:cNvPicPr/>
          <p:nvPr/>
        </p:nvPicPr>
        <p:blipFill>
          <a:blip r:embed="rId7"/>
          <a:stretch>
            <a:fillRect/>
          </a:stretch>
        </p:blipFill>
        <p:spPr>
          <a:xfrm>
            <a:off x="8835029" y="1634133"/>
            <a:ext cx="468809" cy="468809"/>
          </a:xfrm>
          <a:prstGeom prst="rect">
            <a:avLst/>
          </a:prstGeom>
        </p:spPr>
      </p:pic>
      <p:pic>
        <p:nvPicPr>
          <p:cNvPr id="47" name="tower asset-sheet separated"/>
          <p:cNvPicPr/>
          <p:nvPr/>
        </p:nvPicPr>
        <p:blipFill>
          <a:blip r:embed="rId8"/>
          <a:stretch>
            <a:fillRect/>
          </a:stretch>
        </p:blipFill>
        <p:spPr>
          <a:xfrm>
            <a:off x="483539" y="2980283"/>
            <a:ext cx="575965" cy="575965"/>
          </a:xfrm>
          <a:prstGeom prst="rect">
            <a:avLst/>
          </a:prstGeom>
        </p:spPr>
      </p:pic>
      <p:pic>
        <p:nvPicPr>
          <p:cNvPr id="48" name="server asset-sheet separated"/>
          <p:cNvPicPr/>
          <p:nvPr/>
        </p:nvPicPr>
        <p:blipFill>
          <a:blip r:embed="rId9"/>
          <a:stretch>
            <a:fillRect/>
          </a:stretch>
        </p:blipFill>
        <p:spPr>
          <a:xfrm>
            <a:off x="3008408" y="2966889"/>
            <a:ext cx="575965" cy="575965"/>
          </a:xfrm>
          <a:prstGeom prst="rect">
            <a:avLst/>
          </a:prstGeom>
        </p:spPr>
      </p:pic>
      <p:pic>
        <p:nvPicPr>
          <p:cNvPr id="49" name="growth asset-sheet separated"/>
          <p:cNvPicPr/>
          <p:nvPr/>
        </p:nvPicPr>
        <p:blipFill>
          <a:blip r:embed="rId10"/>
          <a:stretch>
            <a:fillRect/>
          </a:stretch>
        </p:blipFill>
        <p:spPr>
          <a:xfrm>
            <a:off x="5372543" y="2966889"/>
            <a:ext cx="575965" cy="575965"/>
          </a:xfrm>
          <a:prstGeom prst="rect">
            <a:avLst/>
          </a:prstGeom>
        </p:spPr>
      </p:pic>
      <p:pic>
        <p:nvPicPr>
          <p:cNvPr id="50" name="cubes asset-sheet separated"/>
          <p:cNvPicPr/>
          <p:nvPr/>
        </p:nvPicPr>
        <p:blipFill>
          <a:blip r:embed="rId11"/>
          <a:stretch>
            <a:fillRect/>
          </a:stretch>
        </p:blipFill>
        <p:spPr>
          <a:xfrm>
            <a:off x="7810348" y="2966889"/>
            <a:ext cx="575965" cy="575965"/>
          </a:xfrm>
          <a:prstGeom prst="rect">
            <a:avLst/>
          </a:prstGeom>
        </p:spPr>
      </p:pic>
      <p:pic>
        <p:nvPicPr>
          <p:cNvPr id="51" name="factory case visual asset-sheet separated"/>
          <p:cNvPicPr/>
          <p:nvPr/>
        </p:nvPicPr>
        <p:blipFill>
          <a:blip r:embed="rId12"/>
          <a:stretch>
            <a:fillRect/>
          </a:stretch>
        </p:blipFill>
        <p:spPr>
          <a:xfrm>
            <a:off x="9725766" y="2832943"/>
            <a:ext cx="495598" cy="495598"/>
          </a:xfrm>
          <a:prstGeom prst="rect">
            <a:avLst/>
          </a:prstGeom>
        </p:spPr>
      </p:pic>
      <p:pic>
        <p:nvPicPr>
          <p:cNvPr id="52" name="city case visual asset-sheet separated"/>
          <p:cNvPicPr/>
          <p:nvPr/>
        </p:nvPicPr>
        <p:blipFill>
          <a:blip r:embed="rId13"/>
          <a:stretch>
            <a:fillRect/>
          </a:stretch>
        </p:blipFill>
        <p:spPr>
          <a:xfrm>
            <a:off x="9725766" y="3696891"/>
            <a:ext cx="495598" cy="495598"/>
          </a:xfrm>
          <a:prstGeom prst="rect">
            <a:avLst/>
          </a:prstGeom>
        </p:spPr>
      </p:pic>
      <p:pic>
        <p:nvPicPr>
          <p:cNvPr id="53" name="bank case visual asset-sheet separated"/>
          <p:cNvPicPr/>
          <p:nvPr/>
        </p:nvPicPr>
        <p:blipFill>
          <a:blip r:embed="rId14"/>
          <a:stretch>
            <a:fillRect/>
          </a:stretch>
        </p:blipFill>
        <p:spPr>
          <a:xfrm>
            <a:off x="9725766" y="4480471"/>
            <a:ext cx="495598" cy="495598"/>
          </a:xfrm>
          <a:prstGeom prst="rect">
            <a:avLst/>
          </a:prstGeom>
        </p:spPr>
      </p:pic>
      <p:pic>
        <p:nvPicPr>
          <p:cNvPr id="54" name="hospital case visual asset-sheet separated"/>
          <p:cNvPicPr/>
          <p:nvPr/>
        </p:nvPicPr>
        <p:blipFill>
          <a:blip r:embed="rId15"/>
          <a:stretch>
            <a:fillRect/>
          </a:stretch>
        </p:blipFill>
        <p:spPr>
          <a:xfrm>
            <a:off x="9725766" y="5257354"/>
            <a:ext cx="495598" cy="495598"/>
          </a:xfrm>
          <a:prstGeom prst="rect">
            <a:avLst/>
          </a:prstGeom>
        </p:spPr>
      </p:pic>
      <p:pic>
        <p:nvPicPr>
          <p:cNvPr id="55" name="yen footer visual asset-sheet separated"/>
          <p:cNvPicPr/>
          <p:nvPr/>
        </p:nvPicPr>
        <p:blipFill>
          <a:blip r:embed="rId16"/>
          <a:stretch>
            <a:fillRect/>
          </a:stretch>
        </p:blipFill>
        <p:spPr>
          <a:xfrm>
            <a:off x="336199" y="6174879"/>
            <a:ext cx="482203" cy="482203"/>
          </a:xfrm>
          <a:prstGeom prst="rect">
            <a:avLst/>
          </a:prstGeom>
        </p:spPr>
      </p:pic>
      <p:pic>
        <p:nvPicPr>
          <p:cNvPr id="56" name="growth footer visual asset-sheet separated"/>
          <p:cNvPicPr/>
          <p:nvPr/>
        </p:nvPicPr>
        <p:blipFill>
          <a:blip r:embed="rId17"/>
          <a:stretch>
            <a:fillRect/>
          </a:stretch>
        </p:blipFill>
        <p:spPr>
          <a:xfrm>
            <a:off x="3055289" y="6174879"/>
            <a:ext cx="482203" cy="482203"/>
          </a:xfrm>
          <a:prstGeom prst="rect">
            <a:avLst/>
          </a:prstGeom>
        </p:spPr>
      </p:pic>
      <p:pic>
        <p:nvPicPr>
          <p:cNvPr id="57" name="shield footer visual asset-sheet separated"/>
          <p:cNvPicPr/>
          <p:nvPr/>
        </p:nvPicPr>
        <p:blipFill>
          <a:blip r:embed="rId18"/>
          <a:stretch>
            <a:fillRect/>
          </a:stretch>
        </p:blipFill>
        <p:spPr>
          <a:xfrm>
            <a:off x="5787773" y="6174879"/>
            <a:ext cx="482203" cy="482203"/>
          </a:xfrm>
          <a:prstGeom prst="rect">
            <a:avLst/>
          </a:prstGeom>
        </p:spPr>
      </p:pic>
      <p:pic>
        <p:nvPicPr>
          <p:cNvPr id="58" name="users footer visual asset-sheet separated"/>
          <p:cNvPicPr/>
          <p:nvPr/>
        </p:nvPicPr>
        <p:blipFill>
          <a:blip r:embed="rId19"/>
          <a:stretch>
            <a:fillRect/>
          </a:stretch>
        </p:blipFill>
        <p:spPr>
          <a:xfrm>
            <a:off x="8446588" y="6174879"/>
            <a:ext cx="482203" cy="482203"/>
          </a:xfrm>
          <a:prstGeom prst="rect">
            <a:avLst/>
          </a:prstGeom>
        </p:spPr>
      </p:pic>
      <p:pic>
        <p:nvPicPr>
          <p:cNvPr id="59" name="small delivery model cube asset-sheet separated"/>
          <p:cNvPicPr/>
          <p:nvPr/>
        </p:nvPicPr>
        <p:blipFill>
          <a:blip r:embed="rId20"/>
          <a:stretch>
            <a:fillRect/>
          </a:stretch>
        </p:blipFill>
        <p:spPr>
          <a:xfrm>
            <a:off x="7629521" y="4172396"/>
            <a:ext cx="234404" cy="234404"/>
          </a:xfrm>
          <a:prstGeom prst="rect">
            <a:avLst/>
          </a:prstGeom>
        </p:spPr>
      </p:pic>
      <p:pic>
        <p:nvPicPr>
          <p:cNvPr id="60" name="small delivery model cube asset-sheet separated"/>
          <p:cNvPicPr/>
          <p:nvPr/>
        </p:nvPicPr>
        <p:blipFill>
          <a:blip r:embed="rId21"/>
          <a:stretch>
            <a:fillRect/>
          </a:stretch>
        </p:blipFill>
        <p:spPr>
          <a:xfrm>
            <a:off x="7629521" y="4554141"/>
            <a:ext cx="234404" cy="234404"/>
          </a:xfrm>
          <a:prstGeom prst="rect">
            <a:avLst/>
          </a:prstGeom>
        </p:spPr>
      </p:pic>
      <p:pic>
        <p:nvPicPr>
          <p:cNvPr id="61" name="small delivery model cube asset-sheet separated"/>
          <p:cNvPicPr/>
          <p:nvPr/>
        </p:nvPicPr>
        <p:blipFill>
          <a:blip r:embed="rId22"/>
          <a:stretch>
            <a:fillRect/>
          </a:stretch>
        </p:blipFill>
        <p:spPr>
          <a:xfrm>
            <a:off x="7629521" y="4935885"/>
            <a:ext cx="234404" cy="234404"/>
          </a:xfrm>
          <a:prstGeom prst="rect">
            <a:avLst/>
          </a:prstGeom>
        </p:spPr>
      </p:pic>
      <p:pic>
        <p:nvPicPr>
          <p:cNvPr id="62" name="small delivery model cube asset-sheet separated"/>
          <p:cNvPicPr/>
          <p:nvPr/>
        </p:nvPicPr>
        <p:blipFill>
          <a:blip r:embed="rId23"/>
          <a:stretch>
            <a:fillRect/>
          </a:stretch>
        </p:blipFill>
        <p:spPr>
          <a:xfrm>
            <a:off x="7629521" y="5317629"/>
            <a:ext cx="234404" cy="234404"/>
          </a:xfrm>
          <a:prstGeom prst="rect">
            <a:avLst/>
          </a:prstGeom>
        </p:spPr>
      </p:pic>
      <p:pic>
        <p:nvPicPr>
          <p:cNvPr id="63" name="small delivery model cube asset-sheet separated"/>
          <p:cNvPicPr/>
          <p:nvPr/>
        </p:nvPicPr>
        <p:blipFill>
          <a:blip r:embed="rId24"/>
          <a:stretch>
            <a:fillRect/>
          </a:stretch>
        </p:blipFill>
        <p:spPr>
          <a:xfrm>
            <a:off x="7629521" y="5699373"/>
            <a:ext cx="234404" cy="234404"/>
          </a:xfrm>
          <a:prstGeom prst="rect">
            <a:avLst/>
          </a:prstGeom>
        </p:spPr>
      </p:pic>
      <p:sp>
        <p:nvSpPr>
          <p:cNvPr id="64" name="Ellipse 64"/>
          <p:cNvSpPr/>
          <p:nvPr/>
        </p:nvSpPr>
        <p:spPr>
          <a:xfrm>
            <a:off x="429961" y="2665512"/>
            <a:ext cx="254496" cy="254496"/>
          </a:xfrm>
          <a:prstGeom prst="ellipse">
            <a:avLst/>
          </a:prstGeom>
          <a:solidFill>
            <a:srgbClr val="0077AD"/>
          </a:solidFill>
          <a:ln>
            <a:noFill/>
          </a:ln>
        </p:spPr>
        <p:txBody>
          <a:bodyPr/>
          <a:lstStyle/>
          <a:p/>
        </p:txBody>
      </p:sp>
      <p:sp>
        <p:nvSpPr>
          <p:cNvPr id="65" name="Ellipse 65"/>
          <p:cNvSpPr/>
          <p:nvPr/>
        </p:nvSpPr>
        <p:spPr>
          <a:xfrm>
            <a:off x="3008408" y="2585145"/>
            <a:ext cx="254496" cy="254496"/>
          </a:xfrm>
          <a:prstGeom prst="ellipse">
            <a:avLst/>
          </a:prstGeom>
          <a:solidFill>
            <a:srgbClr val="0077AD"/>
          </a:solidFill>
          <a:ln>
            <a:noFill/>
          </a:ln>
        </p:spPr>
        <p:txBody>
          <a:bodyPr/>
          <a:lstStyle/>
          <a:p/>
        </p:txBody>
      </p:sp>
      <p:sp>
        <p:nvSpPr>
          <p:cNvPr id="66" name="Ellipse 66"/>
          <p:cNvSpPr/>
          <p:nvPr/>
        </p:nvSpPr>
        <p:spPr>
          <a:xfrm>
            <a:off x="5533277" y="2585145"/>
            <a:ext cx="254496" cy="254496"/>
          </a:xfrm>
          <a:prstGeom prst="ellipse">
            <a:avLst/>
          </a:prstGeom>
          <a:solidFill>
            <a:srgbClr val="0077AD"/>
          </a:solidFill>
          <a:ln>
            <a:noFill/>
          </a:ln>
        </p:spPr>
        <p:txBody>
          <a:bodyPr/>
          <a:lstStyle/>
          <a:p/>
        </p:txBody>
      </p:sp>
      <p:sp>
        <p:nvSpPr>
          <p:cNvPr id="67" name="Ellipse 67"/>
          <p:cNvSpPr/>
          <p:nvPr/>
        </p:nvSpPr>
        <p:spPr>
          <a:xfrm>
            <a:off x="7696494" y="2585145"/>
            <a:ext cx="254496" cy="254496"/>
          </a:xfrm>
          <a:prstGeom prst="ellipse">
            <a:avLst/>
          </a:prstGeom>
          <a:solidFill>
            <a:srgbClr val="0077AD"/>
          </a:solidFill>
          <a:ln>
            <a:noFill/>
          </a:ln>
        </p:spPr>
        <p:txBody>
          <a:bodyPr/>
          <a:lstStyle/>
          <a:p/>
        </p:txBody>
      </p:sp>
      <p:sp>
        <p:nvSpPr>
          <p:cNvPr id="68" name="Line 68"/>
          <p:cNvSpPr/>
          <p:nvPr/>
        </p:nvSpPr>
        <p:spPr>
          <a:xfrm>
            <a:off x="429961" y="1346150"/>
            <a:ext cx="468809" cy="0"/>
          </a:xfrm>
          <a:prstGeom prst="line">
            <a:avLst/>
          </a:prstGeom>
          <a:noFill/>
          <a:ln w="25400">
            <a:solidFill>
              <a:srgbClr val="FFFFFF"/>
            </a:solidFill>
          </a:ln>
        </p:spPr>
        <p:txBody>
          <a:bodyPr/>
          <a:lstStyle/>
          <a:p/>
        </p:txBody>
      </p:sp>
      <p:sp>
        <p:nvSpPr>
          <p:cNvPr id="69" name="Line 69"/>
          <p:cNvSpPr/>
          <p:nvPr/>
        </p:nvSpPr>
        <p:spPr>
          <a:xfrm>
            <a:off x="7756769" y="1346150"/>
            <a:ext cx="395139" cy="0"/>
          </a:xfrm>
          <a:prstGeom prst="line">
            <a:avLst/>
          </a:prstGeom>
          <a:noFill/>
          <a:ln w="25400">
            <a:solidFill>
              <a:srgbClr val="FFFFFF"/>
            </a:solidFill>
          </a:ln>
        </p:spPr>
        <p:txBody>
          <a:bodyPr/>
          <a:lstStyle/>
          <a:p/>
        </p:txBody>
      </p:sp>
      <p:sp>
        <p:nvSpPr>
          <p:cNvPr id="70" name="TextBox 70"/>
          <p:cNvSpPr txBox="1"/>
          <p:nvPr/>
        </p:nvSpPr>
        <p:spPr>
          <a:xfrm>
            <a:off x="409869" y="174129"/>
            <a:ext cx="4152305" cy="36835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214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2B Token Operations:</a:t>
            </a:r>
            <a:endParaRPr lang="zh-CN" sz="2140"/>
          </a:p>
        </p:txBody>
      </p:sp>
      <p:sp>
        <p:nvSpPr>
          <p:cNvPr id="71" name="TextBox 71"/>
          <p:cNvSpPr txBox="1"/>
          <p:nvPr/>
        </p:nvSpPr>
        <p:spPr>
          <a:xfrm>
            <a:off x="409869" y="569268"/>
            <a:ext cx="7032129" cy="502295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2770" b="1">
                <a:solidFill>
                  <a:srgbClr val="BAF5F0"/>
                </a:solidFill>
                <a:latin typeface="Arial"/>
                <a:ea typeface="Arial"/>
                <a:cs typeface="Arial"/>
              </a:rPr>
              <a:t>Reshaping Enterprise Growth Engine</a:t>
            </a:r>
            <a:endParaRPr lang="zh-CN" sz="2770"/>
          </a:p>
        </p:txBody>
      </p:sp>
      <p:sp>
        <p:nvSpPr>
          <p:cNvPr id="72" name="TextBox 72"/>
          <p:cNvSpPr txBox="1"/>
          <p:nvPr/>
        </p:nvSpPr>
        <p:spPr>
          <a:xfrm>
            <a:off x="985834" y="1232297"/>
            <a:ext cx="6764238" cy="25449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11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 Logic: From Selling Connectivity to Selling Industry Solutions, Achieving Value Leap</a:t>
            </a:r>
            <a:endParaRPr lang="zh-CN" sz="1150"/>
          </a:p>
        </p:txBody>
      </p:sp>
      <p:sp>
        <p:nvSpPr>
          <p:cNvPr id="73" name="TextBox 73"/>
          <p:cNvSpPr txBox="1"/>
          <p:nvPr/>
        </p:nvSpPr>
        <p:spPr>
          <a:xfrm>
            <a:off x="1427853" y="1794867"/>
            <a:ext cx="1386334" cy="214312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101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Network Connectivity</a:t>
            </a:r>
            <a:endParaRPr lang="zh-CN" sz="1010"/>
          </a:p>
        </p:txBody>
      </p:sp>
      <p:sp>
        <p:nvSpPr>
          <p:cNvPr id="74" name="TextBox 74"/>
          <p:cNvSpPr txBox="1"/>
          <p:nvPr/>
        </p:nvSpPr>
        <p:spPr>
          <a:xfrm>
            <a:off x="4006301" y="1687711"/>
            <a:ext cx="1178719" cy="381744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116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Computing Power</a:t>
            </a:r>
            <a:endParaRPr lang="zh-CN" sz="1160"/>
          </a:p>
          <a:p>
            <a:pPr algn="ctr"/>
            <a:r>
              <a:rPr lang="zh-CN" sz="116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Produces Token</a:t>
            </a:r>
            <a:endParaRPr lang="zh-CN" sz="1160"/>
          </a:p>
        </p:txBody>
      </p:sp>
      <p:sp>
        <p:nvSpPr>
          <p:cNvPr id="75" name="TextBox 75"/>
          <p:cNvSpPr txBox="1"/>
          <p:nvPr/>
        </p:nvSpPr>
        <p:spPr>
          <a:xfrm>
            <a:off x="6805758" y="1694408"/>
            <a:ext cx="1332756" cy="36835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115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Token</a:t>
            </a:r>
            <a:endParaRPr lang="zh-CN" sz="1150"/>
          </a:p>
          <a:p>
            <a:pPr algn="ctr"/>
            <a:r>
              <a:rPr lang="zh-CN" sz="115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Provides Momentum</a:t>
            </a:r>
            <a:endParaRPr lang="zh-CN" sz="1150"/>
          </a:p>
        </p:txBody>
      </p:sp>
      <p:sp>
        <p:nvSpPr>
          <p:cNvPr id="76" name="TextBox 76"/>
          <p:cNvSpPr txBox="1"/>
          <p:nvPr/>
        </p:nvSpPr>
        <p:spPr>
          <a:xfrm>
            <a:off x="9424389" y="1794867"/>
            <a:ext cx="1172021" cy="22101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950" b="1">
                <a:solidFill>
                  <a:srgbClr val="00356B"/>
                </a:solidFill>
                <a:latin typeface="Arial"/>
                <a:ea typeface="Arial"/>
                <a:cs typeface="Arial"/>
              </a:rPr>
              <a:t>Industry Solutions</a:t>
            </a:r>
            <a:endParaRPr lang="zh-CN" sz="950"/>
          </a:p>
        </p:txBody>
      </p:sp>
      <p:sp>
        <p:nvSpPr>
          <p:cNvPr id="77" name="TextBox 77"/>
          <p:cNvSpPr txBox="1"/>
          <p:nvPr/>
        </p:nvSpPr>
        <p:spPr>
          <a:xfrm>
            <a:off x="4247402" y="2236887"/>
            <a:ext cx="3033861" cy="207615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1180" b="1">
                <a:solidFill>
                  <a:srgbClr val="003F88"/>
                </a:solidFill>
                <a:latin typeface="Arial"/>
                <a:ea typeface="Arial"/>
                <a:cs typeface="Arial"/>
              </a:rPr>
              <a:t>1. Monetization Path and Product Matrix</a:t>
            </a:r>
            <a:endParaRPr lang="zh-CN" sz="1180"/>
          </a:p>
        </p:txBody>
      </p:sp>
      <p:sp>
        <p:nvSpPr>
          <p:cNvPr id="78" name="TextBox 78"/>
          <p:cNvSpPr txBox="1"/>
          <p:nvPr/>
        </p:nvSpPr>
        <p:spPr>
          <a:xfrm>
            <a:off x="10120904" y="2531566"/>
            <a:ext cx="971104" cy="187523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120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Case Studies</a:t>
            </a:r>
            <a:endParaRPr lang="zh-CN" sz="1200"/>
          </a:p>
        </p:txBody>
      </p:sp>
      <p:sp>
        <p:nvSpPr>
          <p:cNvPr id="79" name="TextBox 79"/>
          <p:cNvSpPr txBox="1"/>
          <p:nvPr/>
        </p:nvSpPr>
        <p:spPr>
          <a:xfrm>
            <a:off x="490236" y="2692301"/>
            <a:ext cx="133945" cy="18082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1</a:t>
            </a:r>
            <a:endParaRPr lang="zh-CN" sz="950"/>
          </a:p>
        </p:txBody>
      </p:sp>
      <p:sp>
        <p:nvSpPr>
          <p:cNvPr id="80" name="TextBox 80"/>
          <p:cNvSpPr txBox="1"/>
          <p:nvPr/>
        </p:nvSpPr>
        <p:spPr>
          <a:xfrm>
            <a:off x="356291" y="2464594"/>
            <a:ext cx="2250281" cy="435322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70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Connectivity: Build High-Value</a:t>
            </a:r>
            <a:endParaRPr lang="zh-CN" sz="700"/>
          </a:p>
          <a:p>
            <a:pPr algn="l"/>
            <a:r>
              <a:rPr lang="zh-CN" sz="70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Token Transmission Channel</a:t>
            </a:r>
            <a:endParaRPr lang="zh-CN" sz="700"/>
          </a:p>
        </p:txBody>
      </p:sp>
      <p:sp>
        <p:nvSpPr>
          <p:cNvPr id="81" name="TextBox 81"/>
          <p:cNvSpPr txBox="1"/>
          <p:nvPr/>
        </p:nvSpPr>
        <p:spPr>
          <a:xfrm>
            <a:off x="3068684" y="2611934"/>
            <a:ext cx="133945" cy="18082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2</a:t>
            </a:r>
            <a:endParaRPr lang="zh-CN" sz="950"/>
          </a:p>
        </p:txBody>
      </p:sp>
      <p:sp>
        <p:nvSpPr>
          <p:cNvPr id="82" name="TextBox 82"/>
          <p:cNvSpPr txBox="1"/>
          <p:nvPr/>
        </p:nvSpPr>
        <p:spPr>
          <a:xfrm>
            <a:off x="3343271" y="2538264"/>
            <a:ext cx="1654225" cy="341561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5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Computing: Build Token</a:t>
            </a:r>
            <a:endParaRPr lang="zh-CN" sz="550"/>
          </a:p>
          <a:p>
            <a:pPr algn="l"/>
            <a:r>
              <a:rPr lang="zh-CN" sz="55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Intensive Production Factory</a:t>
            </a:r>
            <a:endParaRPr lang="zh-CN" sz="550"/>
          </a:p>
        </p:txBody>
      </p:sp>
      <p:sp>
        <p:nvSpPr>
          <p:cNvPr id="83" name="TextBox 83"/>
          <p:cNvSpPr txBox="1"/>
          <p:nvPr/>
        </p:nvSpPr>
        <p:spPr>
          <a:xfrm>
            <a:off x="5593553" y="2611934"/>
            <a:ext cx="133945" cy="18082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3</a:t>
            </a:r>
            <a:endParaRPr lang="zh-CN" sz="950"/>
          </a:p>
        </p:txBody>
      </p:sp>
      <p:sp>
        <p:nvSpPr>
          <p:cNvPr id="84" name="TextBox 84"/>
          <p:cNvSpPr txBox="1"/>
          <p:nvPr/>
        </p:nvSpPr>
        <p:spPr>
          <a:xfrm>
            <a:off x="5774379" y="2544961"/>
            <a:ext cx="1560463" cy="30807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0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AI Capability: Build Neutral</a:t>
            </a:r>
            <a:endParaRPr lang="zh-CN" sz="500"/>
          </a:p>
          <a:p>
            <a:pPr algn="l"/>
            <a:r>
              <a:rPr lang="zh-CN" sz="50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and Secure Model Shelf</a:t>
            </a:r>
            <a:endParaRPr lang="zh-CN" sz="500"/>
          </a:p>
        </p:txBody>
      </p:sp>
      <p:sp>
        <p:nvSpPr>
          <p:cNvPr id="85" name="TextBox 85"/>
          <p:cNvSpPr txBox="1"/>
          <p:nvPr/>
        </p:nvSpPr>
        <p:spPr>
          <a:xfrm>
            <a:off x="7756769" y="2611934"/>
            <a:ext cx="133945" cy="180826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9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4</a:t>
            </a:r>
            <a:endParaRPr lang="zh-CN" sz="950"/>
          </a:p>
        </p:txBody>
      </p:sp>
      <p:sp>
        <p:nvSpPr>
          <p:cNvPr id="86" name="TextBox 86"/>
          <p:cNvSpPr txBox="1"/>
          <p:nvPr/>
        </p:nvSpPr>
        <p:spPr>
          <a:xfrm>
            <a:off x="7937596" y="2544961"/>
            <a:ext cx="1593949" cy="321469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2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Industry Solutions: Full-Scenario</a:t>
            </a:r>
            <a:endParaRPr lang="zh-CN" sz="520"/>
          </a:p>
          <a:p>
            <a:pPr algn="l"/>
            <a:r>
              <a:rPr lang="zh-CN" sz="520" b="1">
                <a:solidFill>
                  <a:srgbClr val="083864"/>
                </a:solidFill>
                <a:latin typeface="Arial"/>
                <a:ea typeface="Arial"/>
                <a:cs typeface="Arial"/>
              </a:rPr>
              <a:t>Token Consumption Loop</a:t>
            </a:r>
            <a:endParaRPr lang="zh-CN" sz="520"/>
          </a:p>
        </p:txBody>
      </p:sp>
      <p:sp>
        <p:nvSpPr>
          <p:cNvPr id="87" name="TextBox 87"/>
          <p:cNvSpPr txBox="1"/>
          <p:nvPr/>
        </p:nvSpPr>
        <p:spPr>
          <a:xfrm>
            <a:off x="1106385" y="2933402"/>
            <a:ext cx="1017984" cy="11385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5G-A private network</a:t>
            </a:r>
            <a:endParaRPr lang="zh-CN" sz="400"/>
          </a:p>
        </p:txBody>
      </p:sp>
      <p:sp>
        <p:nvSpPr>
          <p:cNvPr id="88" name="TextBox 88"/>
          <p:cNvSpPr txBox="1"/>
          <p:nvPr/>
        </p:nvSpPr>
        <p:spPr>
          <a:xfrm>
            <a:off x="1106385" y="3080742"/>
            <a:ext cx="984498" cy="11385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OTN dedicated lines</a:t>
            </a:r>
            <a:endParaRPr lang="zh-CN" sz="400"/>
          </a:p>
        </p:txBody>
      </p:sp>
      <p:sp>
        <p:nvSpPr>
          <p:cNvPr id="89" name="TextBox 89"/>
          <p:cNvSpPr txBox="1"/>
          <p:nvPr/>
        </p:nvSpPr>
        <p:spPr>
          <a:xfrm>
            <a:off x="1099687" y="3228082"/>
            <a:ext cx="730002" cy="140643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5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Edge network</a:t>
            </a:r>
            <a:endParaRPr lang="zh-CN" sz="450"/>
          </a:p>
        </p:txBody>
      </p:sp>
      <p:sp>
        <p:nvSpPr>
          <p:cNvPr id="90" name="TextBox 90"/>
          <p:cNvSpPr txBox="1"/>
          <p:nvPr/>
        </p:nvSpPr>
        <p:spPr>
          <a:xfrm>
            <a:off x="1099687" y="3375422"/>
            <a:ext cx="1051471" cy="267891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8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Integrated computing</a:t>
            </a:r>
            <a:endParaRPr lang="zh-CN" sz="580"/>
          </a:p>
          <a:p>
            <a:pPr algn="l"/>
            <a:r>
              <a:rPr lang="zh-CN" sz="580">
                <a:solidFill>
                  <a:srgbClr val="1A3E54"/>
                </a:solidFill>
                <a:latin typeface="Arial"/>
                <a:ea typeface="Arial"/>
                <a:cs typeface="Arial"/>
              </a:rPr>
              <a:t>  power network</a:t>
            </a:r>
            <a:endParaRPr lang="zh-CN" sz="580"/>
          </a:p>
        </p:txBody>
      </p:sp>
      <p:sp>
        <p:nvSpPr>
          <p:cNvPr id="91" name="TextBox 91"/>
          <p:cNvSpPr txBox="1"/>
          <p:nvPr/>
        </p:nvSpPr>
        <p:spPr>
          <a:xfrm>
            <a:off x="3577676" y="2906613"/>
            <a:ext cx="1198811" cy="261193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2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Unified scheduling through</a:t>
            </a:r>
            <a:endParaRPr lang="zh-CN" sz="420"/>
          </a:p>
          <a:p>
            <a:pPr algn="l"/>
            <a:r>
              <a:rPr lang="zh-CN" sz="420">
                <a:solidFill>
                  <a:srgbClr val="1A3E54"/>
                </a:solidFill>
                <a:latin typeface="Arial"/>
                <a:ea typeface="Arial"/>
                <a:cs typeface="Arial"/>
              </a:rPr>
              <a:t>  computing network brain</a:t>
            </a:r>
            <a:endParaRPr lang="zh-CN" sz="420"/>
          </a:p>
        </p:txBody>
      </p:sp>
      <p:sp>
        <p:nvSpPr>
          <p:cNvPr id="92" name="TextBox 92"/>
          <p:cNvSpPr txBox="1"/>
          <p:nvPr/>
        </p:nvSpPr>
        <p:spPr>
          <a:xfrm>
            <a:off x="3584373" y="3187898"/>
            <a:ext cx="1004590" cy="23440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Cross-domain lossless</a:t>
            </a:r>
            <a:endParaRPr lang="zh-CN" sz="500"/>
          </a:p>
          <a:p>
            <a:pPr algn="l"/>
            <a:r>
              <a:rPr lang="zh-CN" sz="500">
                <a:solidFill>
                  <a:srgbClr val="1A3E54"/>
                </a:solidFill>
                <a:latin typeface="Arial"/>
                <a:ea typeface="Arial"/>
                <a:cs typeface="Arial"/>
              </a:rPr>
              <a:t>  interconnection</a:t>
            </a:r>
            <a:endParaRPr lang="zh-CN" sz="500"/>
          </a:p>
        </p:txBody>
      </p:sp>
      <p:sp>
        <p:nvSpPr>
          <p:cNvPr id="93" name="TextBox 93"/>
          <p:cNvSpPr txBox="1"/>
          <p:nvPr/>
        </p:nvSpPr>
        <p:spPr>
          <a:xfrm>
            <a:off x="3584373" y="3455789"/>
            <a:ext cx="1145232" cy="261193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6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High-efficiency computing</a:t>
            </a:r>
            <a:endParaRPr lang="zh-CN" sz="560"/>
          </a:p>
          <a:p>
            <a:pPr algn="l"/>
            <a:r>
              <a:rPr lang="zh-CN" sz="560">
                <a:solidFill>
                  <a:srgbClr val="1A3E54"/>
                </a:solidFill>
                <a:latin typeface="Arial"/>
                <a:ea typeface="Arial"/>
                <a:cs typeface="Arial"/>
              </a:rPr>
              <a:t>  power supply</a:t>
            </a:r>
            <a:endParaRPr lang="zh-CN" sz="560"/>
          </a:p>
        </p:txBody>
      </p:sp>
      <p:sp>
        <p:nvSpPr>
          <p:cNvPr id="94" name="TextBox 94"/>
          <p:cNvSpPr txBox="1"/>
          <p:nvPr/>
        </p:nvSpPr>
        <p:spPr>
          <a:xfrm>
            <a:off x="6015480" y="2940100"/>
            <a:ext cx="1158627" cy="10715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300+ mainstream models</a:t>
            </a:r>
            <a:endParaRPr lang="zh-CN" sz="400"/>
          </a:p>
        </p:txBody>
      </p:sp>
      <p:sp>
        <p:nvSpPr>
          <p:cNvPr id="95" name="TextBox 95"/>
          <p:cNvSpPr txBox="1"/>
          <p:nvPr/>
        </p:nvSpPr>
        <p:spPr>
          <a:xfrm>
            <a:off x="6015480" y="3080742"/>
            <a:ext cx="1051471" cy="11385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Secure model services</a:t>
            </a:r>
            <a:endParaRPr lang="zh-CN" sz="400"/>
          </a:p>
        </p:txBody>
      </p:sp>
      <p:sp>
        <p:nvSpPr>
          <p:cNvPr id="96" name="TextBox 96"/>
          <p:cNvSpPr txBox="1"/>
          <p:nvPr/>
        </p:nvSpPr>
        <p:spPr>
          <a:xfrm>
            <a:off x="6015480" y="3221385"/>
            <a:ext cx="1259086" cy="241102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2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Multi-modal, multi-scenario</a:t>
            </a:r>
            <a:endParaRPr lang="zh-CN" sz="520"/>
          </a:p>
          <a:p>
            <a:pPr algn="l"/>
            <a:r>
              <a:rPr lang="zh-CN" sz="520">
                <a:solidFill>
                  <a:srgbClr val="1A3E54"/>
                </a:solidFill>
                <a:latin typeface="Arial"/>
                <a:ea typeface="Arial"/>
                <a:cs typeface="Arial"/>
              </a:rPr>
              <a:t>  coverage</a:t>
            </a:r>
            <a:endParaRPr lang="zh-CN" sz="520"/>
          </a:p>
        </p:txBody>
      </p:sp>
      <p:sp>
        <p:nvSpPr>
          <p:cNvPr id="97" name="TextBox 97"/>
          <p:cNvSpPr txBox="1"/>
          <p:nvPr/>
        </p:nvSpPr>
        <p:spPr>
          <a:xfrm>
            <a:off x="6015480" y="3475881"/>
            <a:ext cx="957709" cy="22101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8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Continuous updates</a:t>
            </a:r>
            <a:endParaRPr lang="zh-CN" sz="480"/>
          </a:p>
          <a:p>
            <a:pPr algn="l"/>
            <a:r>
              <a:rPr lang="zh-CN" sz="480">
                <a:solidFill>
                  <a:srgbClr val="1A3E54"/>
                </a:solidFill>
                <a:latin typeface="Arial"/>
                <a:ea typeface="Arial"/>
                <a:cs typeface="Arial"/>
              </a:rPr>
              <a:t>  and optimization</a:t>
            </a:r>
            <a:endParaRPr lang="zh-CN" sz="480"/>
          </a:p>
        </p:txBody>
      </p:sp>
      <p:sp>
        <p:nvSpPr>
          <p:cNvPr id="98" name="TextBox 98"/>
          <p:cNvSpPr txBox="1"/>
          <p:nvPr/>
        </p:nvSpPr>
        <p:spPr>
          <a:xfrm>
            <a:off x="8399707" y="2933402"/>
            <a:ext cx="1017984" cy="140643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5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Deep industry solutions</a:t>
            </a:r>
            <a:endParaRPr lang="zh-CN" sz="450"/>
          </a:p>
        </p:txBody>
      </p:sp>
      <p:sp>
        <p:nvSpPr>
          <p:cNvPr id="99" name="TextBox 99"/>
          <p:cNvSpPr txBox="1"/>
          <p:nvPr/>
        </p:nvSpPr>
        <p:spPr>
          <a:xfrm>
            <a:off x="8406404" y="3100834"/>
            <a:ext cx="1071562" cy="227707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9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Token-driven closed-loop</a:t>
            </a:r>
            <a:endParaRPr lang="zh-CN" sz="490"/>
          </a:p>
          <a:p>
            <a:pPr algn="l"/>
            <a:r>
              <a:rPr lang="zh-CN" sz="490">
                <a:solidFill>
                  <a:srgbClr val="1A3E54"/>
                </a:solidFill>
                <a:latin typeface="Arial"/>
                <a:ea typeface="Arial"/>
                <a:cs typeface="Arial"/>
              </a:rPr>
              <a:t>  consumption</a:t>
            </a:r>
            <a:endParaRPr lang="zh-CN" sz="490"/>
          </a:p>
        </p:txBody>
      </p:sp>
      <p:sp>
        <p:nvSpPr>
          <p:cNvPr id="100" name="TextBox 100"/>
          <p:cNvSpPr txBox="1"/>
          <p:nvPr/>
        </p:nvSpPr>
        <p:spPr>
          <a:xfrm>
            <a:off x="8406404" y="3368725"/>
            <a:ext cx="823764" cy="241102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• Measurable value,</a:t>
            </a:r>
            <a:endParaRPr lang="zh-CN" sz="400"/>
          </a:p>
          <a:p>
            <a:pPr algn="l"/>
            <a:r>
              <a:rPr lang="zh-CN" sz="400">
                <a:solidFill>
                  <a:srgbClr val="1A3E54"/>
                </a:solidFill>
                <a:latin typeface="Arial"/>
                <a:ea typeface="Arial"/>
                <a:cs typeface="Arial"/>
              </a:rPr>
              <a:t>  continuous growth</a:t>
            </a:r>
            <a:endParaRPr lang="zh-CN" sz="400"/>
          </a:p>
        </p:txBody>
      </p:sp>
      <p:sp>
        <p:nvSpPr>
          <p:cNvPr id="101" name="TextBox 101"/>
          <p:cNvSpPr txBox="1"/>
          <p:nvPr/>
        </p:nvSpPr>
        <p:spPr>
          <a:xfrm>
            <a:off x="362988" y="3830836"/>
            <a:ext cx="1473398" cy="14734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Target Customers</a:t>
            </a:r>
            <a:endParaRPr lang="zh-CN" sz="850"/>
          </a:p>
        </p:txBody>
      </p:sp>
      <p:sp>
        <p:nvSpPr>
          <p:cNvPr id="102" name="TextBox 102"/>
          <p:cNvSpPr txBox="1"/>
          <p:nvPr/>
        </p:nvSpPr>
        <p:spPr>
          <a:xfrm>
            <a:off x="2003818" y="3830836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Solution Name</a:t>
            </a:r>
            <a:endParaRPr lang="zh-CN" sz="850"/>
          </a:p>
        </p:txBody>
      </p:sp>
      <p:sp>
        <p:nvSpPr>
          <p:cNvPr id="103" name="TextBox 103"/>
          <p:cNvSpPr txBox="1"/>
          <p:nvPr/>
        </p:nvSpPr>
        <p:spPr>
          <a:xfrm>
            <a:off x="4347861" y="3830836"/>
            <a:ext cx="2812852" cy="14734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Core Content</a:t>
            </a:r>
            <a:endParaRPr lang="zh-CN" sz="850"/>
          </a:p>
        </p:txBody>
      </p:sp>
      <p:sp>
        <p:nvSpPr>
          <p:cNvPr id="104" name="TextBox 104"/>
          <p:cNvSpPr txBox="1"/>
          <p:nvPr/>
        </p:nvSpPr>
        <p:spPr>
          <a:xfrm>
            <a:off x="7529062" y="3830836"/>
            <a:ext cx="1238994" cy="147340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ctr"/>
            <a:r>
              <a:rPr lang="zh-CN" sz="850" b="1">
                <a:solidFill>
                  <a:srgbClr val="FFFFFF"/>
                </a:solidFill>
                <a:latin typeface="Arial"/>
                <a:ea typeface="Arial"/>
                <a:cs typeface="Arial"/>
              </a:rPr>
              <a:t>Delivery Model</a:t>
            </a:r>
            <a:endParaRPr lang="zh-CN" sz="850"/>
          </a:p>
        </p:txBody>
      </p:sp>
      <p:sp>
        <p:nvSpPr>
          <p:cNvPr id="105" name="TextBox 105"/>
          <p:cNvSpPr txBox="1"/>
          <p:nvPr/>
        </p:nvSpPr>
        <p:spPr>
          <a:xfrm>
            <a:off x="510328" y="4098727"/>
            <a:ext cx="1138535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Government &amp;</a:t>
            </a:r>
            <a:endParaRPr lang="zh-CN" sz="740"/>
          </a:p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Public Sector</a:t>
            </a:r>
            <a:endParaRPr lang="zh-CN" sz="740"/>
          </a:p>
        </p:txBody>
      </p:sp>
      <p:sp>
        <p:nvSpPr>
          <p:cNvPr id="106" name="TextBox 106"/>
          <p:cNvSpPr txBox="1"/>
          <p:nvPr/>
        </p:nvSpPr>
        <p:spPr>
          <a:xfrm>
            <a:off x="2003818" y="4152305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80" b="1">
                <a:solidFill>
                  <a:srgbClr val="00738A"/>
                </a:solidFill>
                <a:latin typeface="Arial"/>
                <a:ea typeface="Arial"/>
                <a:cs typeface="Arial"/>
              </a:rPr>
              <a:t>Smart Governance Network Solution</a:t>
            </a:r>
            <a:endParaRPr lang="zh-CN" sz="780"/>
          </a:p>
        </p:txBody>
      </p:sp>
      <p:sp>
        <p:nvSpPr>
          <p:cNvPr id="107" name="TextBox 107"/>
          <p:cNvSpPr txBox="1"/>
          <p:nvPr/>
        </p:nvSpPr>
        <p:spPr>
          <a:xfrm>
            <a:off x="4280889" y="4132213"/>
            <a:ext cx="2879824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Private network, secure transmission, data sovereignty, AI empowerment</a:t>
            </a:r>
            <a:endParaRPr lang="zh-CN" sz="540"/>
          </a:p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for government services</a:t>
            </a:r>
            <a:endParaRPr lang="zh-CN" sz="540"/>
          </a:p>
        </p:txBody>
      </p:sp>
      <p:sp>
        <p:nvSpPr>
          <p:cNvPr id="108" name="TextBox 108"/>
          <p:cNvSpPr txBox="1"/>
          <p:nvPr/>
        </p:nvSpPr>
        <p:spPr>
          <a:xfrm>
            <a:off x="7930898" y="4132213"/>
            <a:ext cx="971104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Private Deployment /</a:t>
            </a:r>
            <a:endParaRPr lang="zh-CN" sz="720"/>
          </a:p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Hybrid Cloud</a:t>
            </a:r>
            <a:endParaRPr lang="zh-CN" sz="720"/>
          </a:p>
        </p:txBody>
      </p:sp>
      <p:sp>
        <p:nvSpPr>
          <p:cNvPr id="109" name="TextBox 109"/>
          <p:cNvSpPr txBox="1"/>
          <p:nvPr/>
        </p:nvSpPr>
        <p:spPr>
          <a:xfrm>
            <a:off x="510328" y="4480471"/>
            <a:ext cx="1138535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Manufacturing</a:t>
            </a:r>
            <a:endParaRPr lang="zh-CN" sz="740"/>
          </a:p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Enterprises</a:t>
            </a:r>
            <a:endParaRPr lang="zh-CN" sz="740"/>
          </a:p>
        </p:txBody>
      </p:sp>
      <p:sp>
        <p:nvSpPr>
          <p:cNvPr id="110" name="TextBox 110"/>
          <p:cNvSpPr txBox="1"/>
          <p:nvPr/>
        </p:nvSpPr>
        <p:spPr>
          <a:xfrm>
            <a:off x="2003818" y="4534049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430" b="1">
                <a:solidFill>
                  <a:srgbClr val="00738A"/>
                </a:solidFill>
                <a:latin typeface="Arial"/>
                <a:ea typeface="Arial"/>
                <a:cs typeface="Arial"/>
              </a:rPr>
              <a:t>Industrial Internet &amp; Intelligent Manufacturing Solution</a:t>
            </a:r>
            <a:endParaRPr lang="zh-CN" sz="430"/>
          </a:p>
        </p:txBody>
      </p:sp>
      <p:sp>
        <p:nvSpPr>
          <p:cNvPr id="111" name="TextBox 111"/>
          <p:cNvSpPr txBox="1"/>
          <p:nvPr/>
        </p:nvSpPr>
        <p:spPr>
          <a:xfrm>
            <a:off x="4280889" y="4513957"/>
            <a:ext cx="2879824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5G-A private network, edge computing, equipment interconnection,</a:t>
            </a:r>
            <a:endParaRPr lang="zh-CN" sz="540"/>
          </a:p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intelligent quality inspection, predictive maintenance</a:t>
            </a:r>
            <a:endParaRPr lang="zh-CN" sz="540"/>
          </a:p>
        </p:txBody>
      </p:sp>
      <p:sp>
        <p:nvSpPr>
          <p:cNvPr id="112" name="TextBox 112"/>
          <p:cNvSpPr txBox="1"/>
          <p:nvPr/>
        </p:nvSpPr>
        <p:spPr>
          <a:xfrm>
            <a:off x="7930898" y="4513957"/>
            <a:ext cx="971104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Hybrid Cloud /</a:t>
            </a:r>
            <a:endParaRPr lang="zh-CN" sz="720"/>
          </a:p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Edge Deployment</a:t>
            </a:r>
            <a:endParaRPr lang="zh-CN" sz="720"/>
          </a:p>
        </p:txBody>
      </p:sp>
      <p:sp>
        <p:nvSpPr>
          <p:cNvPr id="113" name="TextBox 113"/>
          <p:cNvSpPr txBox="1"/>
          <p:nvPr/>
        </p:nvSpPr>
        <p:spPr>
          <a:xfrm>
            <a:off x="510328" y="4862215"/>
            <a:ext cx="1138535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Financial</a:t>
            </a:r>
            <a:endParaRPr lang="zh-CN" sz="740"/>
          </a:p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Institutions</a:t>
            </a:r>
            <a:endParaRPr lang="zh-CN" sz="740"/>
          </a:p>
        </p:txBody>
      </p:sp>
      <p:sp>
        <p:nvSpPr>
          <p:cNvPr id="114" name="TextBox 114"/>
          <p:cNvSpPr txBox="1"/>
          <p:nvPr/>
        </p:nvSpPr>
        <p:spPr>
          <a:xfrm>
            <a:off x="2003818" y="4915793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80" b="1">
                <a:solidFill>
                  <a:srgbClr val="00738A"/>
                </a:solidFill>
                <a:latin typeface="Arial"/>
                <a:ea typeface="Arial"/>
                <a:cs typeface="Arial"/>
              </a:rPr>
              <a:t>Intelligent Finance Solution</a:t>
            </a:r>
            <a:endParaRPr lang="zh-CN" sz="780"/>
          </a:p>
        </p:txBody>
      </p:sp>
      <p:sp>
        <p:nvSpPr>
          <p:cNvPr id="115" name="TextBox 115"/>
          <p:cNvSpPr txBox="1"/>
          <p:nvPr/>
        </p:nvSpPr>
        <p:spPr>
          <a:xfrm>
            <a:off x="4280889" y="4895701"/>
            <a:ext cx="2879824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700">
                <a:solidFill>
                  <a:srgbClr val="102A3B"/>
                </a:solidFill>
                <a:latin typeface="Arial"/>
                <a:ea typeface="Arial"/>
                <a:cs typeface="Arial"/>
              </a:rPr>
              <a:t>High-performance network, secure computing, AI risk control,</a:t>
            </a:r>
            <a:endParaRPr lang="zh-CN" sz="700"/>
          </a:p>
          <a:p>
            <a:pPr algn="l"/>
            <a:r>
              <a:rPr lang="zh-CN" sz="700">
                <a:solidFill>
                  <a:srgbClr val="102A3B"/>
                </a:solidFill>
                <a:latin typeface="Arial"/>
                <a:ea typeface="Arial"/>
                <a:cs typeface="Arial"/>
              </a:rPr>
              <a:t>intelligent customer service</a:t>
            </a:r>
            <a:endParaRPr lang="zh-CN" sz="700"/>
          </a:p>
        </p:txBody>
      </p:sp>
      <p:sp>
        <p:nvSpPr>
          <p:cNvPr id="116" name="TextBox 116"/>
          <p:cNvSpPr txBox="1"/>
          <p:nvPr/>
        </p:nvSpPr>
        <p:spPr>
          <a:xfrm>
            <a:off x="7930898" y="4895701"/>
            <a:ext cx="971104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Private Cloud /</a:t>
            </a:r>
            <a:endParaRPr lang="zh-CN" sz="720"/>
          </a:p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SaaS</a:t>
            </a:r>
            <a:endParaRPr lang="zh-CN" sz="720"/>
          </a:p>
        </p:txBody>
      </p:sp>
      <p:sp>
        <p:nvSpPr>
          <p:cNvPr id="117" name="TextBox 117"/>
          <p:cNvSpPr txBox="1"/>
          <p:nvPr/>
        </p:nvSpPr>
        <p:spPr>
          <a:xfrm>
            <a:off x="510328" y="5243959"/>
            <a:ext cx="1138535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Healthcare</a:t>
            </a:r>
            <a:endParaRPr lang="zh-CN" sz="740"/>
          </a:p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Institutions</a:t>
            </a:r>
            <a:endParaRPr lang="zh-CN" sz="740"/>
          </a:p>
        </p:txBody>
      </p:sp>
      <p:sp>
        <p:nvSpPr>
          <p:cNvPr id="118" name="TextBox 118"/>
          <p:cNvSpPr txBox="1"/>
          <p:nvPr/>
        </p:nvSpPr>
        <p:spPr>
          <a:xfrm>
            <a:off x="2003818" y="5297537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80" b="1">
                <a:solidFill>
                  <a:srgbClr val="00738A"/>
                </a:solidFill>
                <a:latin typeface="Arial"/>
                <a:ea typeface="Arial"/>
                <a:cs typeface="Arial"/>
              </a:rPr>
              <a:t>Smart Healthcare Solution</a:t>
            </a:r>
            <a:endParaRPr lang="zh-CN" sz="780"/>
          </a:p>
        </p:txBody>
      </p:sp>
      <p:sp>
        <p:nvSpPr>
          <p:cNvPr id="119" name="TextBox 119"/>
          <p:cNvSpPr txBox="1"/>
          <p:nvPr/>
        </p:nvSpPr>
        <p:spPr>
          <a:xfrm>
            <a:off x="4280889" y="5277445"/>
            <a:ext cx="2879824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Secure transmission, medical AI model library, image analysis,</a:t>
            </a:r>
            <a:endParaRPr lang="zh-CN" sz="540"/>
          </a:p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remote diagnosis</a:t>
            </a:r>
            <a:endParaRPr lang="zh-CN" sz="540"/>
          </a:p>
        </p:txBody>
      </p:sp>
      <p:sp>
        <p:nvSpPr>
          <p:cNvPr id="120" name="TextBox 120"/>
          <p:cNvSpPr txBox="1"/>
          <p:nvPr/>
        </p:nvSpPr>
        <p:spPr>
          <a:xfrm>
            <a:off x="7930898" y="5277445"/>
            <a:ext cx="971104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Hybrid Cloud /</a:t>
            </a:r>
            <a:endParaRPr lang="zh-CN" sz="720"/>
          </a:p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Private Deployment</a:t>
            </a:r>
            <a:endParaRPr lang="zh-CN" sz="720"/>
          </a:p>
        </p:txBody>
      </p:sp>
      <p:sp>
        <p:nvSpPr>
          <p:cNvPr id="121" name="TextBox 121"/>
          <p:cNvSpPr txBox="1"/>
          <p:nvPr/>
        </p:nvSpPr>
        <p:spPr>
          <a:xfrm>
            <a:off x="510328" y="5625703"/>
            <a:ext cx="1138535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Education</a:t>
            </a:r>
            <a:endParaRPr lang="zh-CN" sz="740"/>
          </a:p>
          <a:p>
            <a:pPr algn="ctr"/>
            <a:r>
              <a:rPr lang="zh-CN" sz="740" b="1">
                <a:solidFill>
                  <a:srgbClr val="004D80"/>
                </a:solidFill>
                <a:latin typeface="Arial"/>
                <a:ea typeface="Arial"/>
                <a:cs typeface="Arial"/>
              </a:rPr>
              <a:t>Institutions</a:t>
            </a:r>
            <a:endParaRPr lang="zh-CN" sz="740"/>
          </a:p>
        </p:txBody>
      </p:sp>
      <p:sp>
        <p:nvSpPr>
          <p:cNvPr id="122" name="TextBox 122"/>
          <p:cNvSpPr txBox="1"/>
          <p:nvPr/>
        </p:nvSpPr>
        <p:spPr>
          <a:xfrm>
            <a:off x="2003818" y="5679281"/>
            <a:ext cx="1942207" cy="14734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80" b="1">
                <a:solidFill>
                  <a:srgbClr val="00738A"/>
                </a:solidFill>
                <a:latin typeface="Arial"/>
                <a:ea typeface="Arial"/>
                <a:cs typeface="Arial"/>
              </a:rPr>
              <a:t>Smart Education Solution</a:t>
            </a:r>
            <a:endParaRPr lang="zh-CN" sz="780"/>
          </a:p>
        </p:txBody>
      </p:sp>
      <p:sp>
        <p:nvSpPr>
          <p:cNvPr id="123" name="TextBox 123"/>
          <p:cNvSpPr txBox="1"/>
          <p:nvPr/>
        </p:nvSpPr>
        <p:spPr>
          <a:xfrm>
            <a:off x="4280889" y="5659189"/>
            <a:ext cx="2879824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Campus private network, AI teaching assistant, learning analytics,</a:t>
            </a:r>
            <a:endParaRPr lang="zh-CN" sz="540"/>
          </a:p>
          <a:p>
            <a:pPr algn="l"/>
            <a:r>
              <a:rPr lang="zh-CN" sz="540">
                <a:solidFill>
                  <a:srgbClr val="102A3B"/>
                </a:solidFill>
                <a:latin typeface="Arial"/>
                <a:ea typeface="Arial"/>
                <a:cs typeface="Arial"/>
              </a:rPr>
              <a:t>resource sharing</a:t>
            </a:r>
            <a:endParaRPr lang="zh-CN" sz="540"/>
          </a:p>
        </p:txBody>
      </p:sp>
      <p:sp>
        <p:nvSpPr>
          <p:cNvPr id="124" name="TextBox 124"/>
          <p:cNvSpPr txBox="1"/>
          <p:nvPr/>
        </p:nvSpPr>
        <p:spPr>
          <a:xfrm>
            <a:off x="7930898" y="5659189"/>
            <a:ext cx="971104" cy="25449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SaaS /</a:t>
            </a:r>
            <a:endParaRPr lang="zh-CN" sz="720"/>
          </a:p>
          <a:p>
            <a:pPr algn="ctr"/>
            <a:r>
              <a:rPr lang="zh-CN" sz="720">
                <a:solidFill>
                  <a:srgbClr val="0A3E5B"/>
                </a:solidFill>
                <a:latin typeface="Arial"/>
                <a:ea typeface="Arial"/>
                <a:cs typeface="Arial"/>
              </a:rPr>
              <a:t>Public Cloud</a:t>
            </a:r>
            <a:endParaRPr lang="zh-CN" sz="720"/>
          </a:p>
        </p:txBody>
      </p:sp>
      <p:sp>
        <p:nvSpPr>
          <p:cNvPr id="125" name="TextBox 125"/>
          <p:cNvSpPr txBox="1"/>
          <p:nvPr/>
        </p:nvSpPr>
        <p:spPr>
          <a:xfrm>
            <a:off x="10134299" y="2799457"/>
            <a:ext cx="1165324" cy="308074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0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Smart Manufacturing</a:t>
            </a:r>
            <a:endParaRPr lang="zh-CN" sz="500"/>
          </a:p>
          <a:p>
            <a:pPr algn="l"/>
            <a:r>
              <a:rPr lang="zh-CN" sz="50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at a Leading Auto Plant</a:t>
            </a:r>
            <a:endParaRPr lang="zh-CN" sz="500"/>
          </a:p>
        </p:txBody>
      </p:sp>
      <p:sp>
        <p:nvSpPr>
          <p:cNvPr id="126" name="TextBox 126"/>
          <p:cNvSpPr txBox="1"/>
          <p:nvPr/>
        </p:nvSpPr>
        <p:spPr>
          <a:xfrm>
            <a:off x="10134299" y="3107531"/>
            <a:ext cx="1714500" cy="475506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Built 5G-A private network + edge computing platform,</a:t>
            </a:r>
            <a:endParaRPr lang="zh-CN" sz="440"/>
          </a:p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achieving real-time control of 5,000+ devices,</a:t>
            </a:r>
            <a:endParaRPr lang="zh-CN" sz="440"/>
          </a:p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increasing production efficiency by 28% and reducing</a:t>
            </a:r>
            <a:endParaRPr lang="zh-CN" sz="440"/>
          </a:p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operation &amp; maintenance costs by 20%.</a:t>
            </a:r>
            <a:endParaRPr lang="zh-CN" sz="440"/>
          </a:p>
        </p:txBody>
      </p:sp>
      <p:sp>
        <p:nvSpPr>
          <p:cNvPr id="127" name="TextBox 127"/>
          <p:cNvSpPr txBox="1"/>
          <p:nvPr/>
        </p:nvSpPr>
        <p:spPr>
          <a:xfrm>
            <a:off x="10134299" y="3690193"/>
            <a:ext cx="1520279" cy="287982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62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AI Empowered City Governance</a:t>
            </a:r>
            <a:endParaRPr lang="zh-CN" sz="620"/>
          </a:p>
          <a:p>
            <a:pPr algn="l"/>
            <a:r>
              <a:rPr lang="zh-CN" sz="62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in a Coastal City</a:t>
            </a:r>
            <a:endParaRPr lang="zh-CN" sz="620"/>
          </a:p>
        </p:txBody>
      </p:sp>
      <p:sp>
        <p:nvSpPr>
          <p:cNvPr id="128" name="TextBox 128"/>
          <p:cNvSpPr txBox="1"/>
          <p:nvPr/>
        </p:nvSpPr>
        <p:spPr>
          <a:xfrm>
            <a:off x="10134299" y="3998268"/>
            <a:ext cx="1486793" cy="341561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Integrated AI models for urban management,</a:t>
            </a:r>
            <a:endParaRPr lang="zh-CN" sz="440"/>
          </a:p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improving event handling efficiency by 40%</a:t>
            </a:r>
            <a:endParaRPr lang="zh-CN" sz="440"/>
          </a:p>
          <a:p>
            <a:pPr algn="l"/>
            <a:r>
              <a:rPr lang="zh-CN" sz="440">
                <a:solidFill>
                  <a:srgbClr val="1D3F4E"/>
                </a:solidFill>
                <a:latin typeface="Arial"/>
                <a:ea typeface="Arial"/>
                <a:cs typeface="Arial"/>
              </a:rPr>
              <a:t>and citizen satisfaction by 35%.</a:t>
            </a:r>
            <a:endParaRPr lang="zh-CN" sz="440"/>
          </a:p>
        </p:txBody>
      </p:sp>
      <p:sp>
        <p:nvSpPr>
          <p:cNvPr id="129" name="TextBox 129"/>
          <p:cNvSpPr txBox="1"/>
          <p:nvPr/>
        </p:nvSpPr>
        <p:spPr>
          <a:xfrm>
            <a:off x="10127602" y="4473773"/>
            <a:ext cx="1078260" cy="281285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5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Intelligent Risk Control</a:t>
            </a:r>
            <a:endParaRPr lang="zh-CN" sz="450"/>
          </a:p>
          <a:p>
            <a:pPr algn="l"/>
            <a:r>
              <a:rPr lang="zh-CN" sz="450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for a Leading Bank</a:t>
            </a:r>
            <a:endParaRPr lang="zh-CN" sz="450"/>
          </a:p>
        </p:txBody>
      </p:sp>
      <p:sp>
        <p:nvSpPr>
          <p:cNvPr id="130" name="TextBox 130"/>
          <p:cNvSpPr txBox="1"/>
          <p:nvPr/>
        </p:nvSpPr>
        <p:spPr>
          <a:xfrm>
            <a:off x="10134299" y="4761756"/>
            <a:ext cx="1547068" cy="348258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50">
                <a:solidFill>
                  <a:srgbClr val="1D3F4E"/>
                </a:solidFill>
                <a:latin typeface="Arial"/>
                <a:ea typeface="Arial"/>
                <a:cs typeface="Arial"/>
              </a:rPr>
              <a:t>Deployed secure model services for credit risk</a:t>
            </a:r>
            <a:endParaRPr lang="zh-CN" sz="450"/>
          </a:p>
          <a:p>
            <a:pPr algn="l"/>
            <a:r>
              <a:rPr lang="zh-CN" sz="450">
                <a:solidFill>
                  <a:srgbClr val="1D3F4E"/>
                </a:solidFill>
                <a:latin typeface="Arial"/>
                <a:ea typeface="Arial"/>
                <a:cs typeface="Arial"/>
              </a:rPr>
              <a:t>assessment, reducing bad loan rate by 15%</a:t>
            </a:r>
            <a:endParaRPr lang="zh-CN" sz="450"/>
          </a:p>
          <a:p>
            <a:pPr algn="l"/>
            <a:r>
              <a:rPr lang="zh-CN" sz="450">
                <a:solidFill>
                  <a:srgbClr val="1D3F4E"/>
                </a:solidFill>
                <a:latin typeface="Arial"/>
                <a:ea typeface="Arial"/>
                <a:cs typeface="Arial"/>
              </a:rPr>
              <a:t>and approval efficiency by 50%.</a:t>
            </a:r>
            <a:endParaRPr lang="zh-CN" sz="450"/>
          </a:p>
        </p:txBody>
      </p:sp>
      <p:sp>
        <p:nvSpPr>
          <p:cNvPr id="131" name="TextBox 131"/>
          <p:cNvSpPr txBox="1"/>
          <p:nvPr/>
        </p:nvSpPr>
        <p:spPr>
          <a:xfrm>
            <a:off x="10127602" y="5250656"/>
            <a:ext cx="1098352" cy="287982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59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AI-Assisted Diagnosis</a:t>
            </a:r>
            <a:endParaRPr lang="zh-CN" sz="459"/>
          </a:p>
          <a:p>
            <a:pPr algn="l"/>
            <a:r>
              <a:rPr lang="zh-CN" sz="459" b="1">
                <a:solidFill>
                  <a:srgbClr val="12556B"/>
                </a:solidFill>
                <a:latin typeface="Arial"/>
                <a:ea typeface="Arial"/>
                <a:cs typeface="Arial"/>
              </a:rPr>
              <a:t>in a Top Hospital</a:t>
            </a:r>
            <a:endParaRPr lang="zh-CN" sz="459"/>
          </a:p>
        </p:txBody>
      </p:sp>
      <p:sp>
        <p:nvSpPr>
          <p:cNvPr id="132" name="TextBox 132"/>
          <p:cNvSpPr txBox="1"/>
          <p:nvPr/>
        </p:nvSpPr>
        <p:spPr>
          <a:xfrm>
            <a:off x="10134299" y="5538639"/>
            <a:ext cx="1553766" cy="368350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480">
                <a:solidFill>
                  <a:srgbClr val="1D3F4E"/>
                </a:solidFill>
                <a:latin typeface="Arial"/>
                <a:ea typeface="Arial"/>
                <a:cs typeface="Arial"/>
              </a:rPr>
              <a:t>Applied medical imaging AI models, improving</a:t>
            </a:r>
            <a:endParaRPr lang="zh-CN" sz="480"/>
          </a:p>
          <a:p>
            <a:pPr algn="l"/>
            <a:r>
              <a:rPr lang="zh-CN" sz="480">
                <a:solidFill>
                  <a:srgbClr val="1D3F4E"/>
                </a:solidFill>
                <a:latin typeface="Arial"/>
                <a:ea typeface="Arial"/>
                <a:cs typeface="Arial"/>
              </a:rPr>
              <a:t>diagnostic accuracy by 18% and radiologist</a:t>
            </a:r>
            <a:endParaRPr lang="zh-CN" sz="480"/>
          </a:p>
          <a:p>
            <a:pPr algn="l"/>
            <a:r>
              <a:rPr lang="zh-CN" sz="480">
                <a:solidFill>
                  <a:srgbClr val="1D3F4E"/>
                </a:solidFill>
                <a:latin typeface="Arial"/>
                <a:ea typeface="Arial"/>
                <a:cs typeface="Arial"/>
              </a:rPr>
              <a:t>efficiency by 30%.</a:t>
            </a:r>
            <a:endParaRPr lang="zh-CN" sz="480"/>
          </a:p>
        </p:txBody>
      </p:sp>
      <p:sp>
        <p:nvSpPr>
          <p:cNvPr id="133" name="TextBox 133"/>
          <p:cNvSpPr txBox="1"/>
          <p:nvPr/>
        </p:nvSpPr>
        <p:spPr>
          <a:xfrm>
            <a:off x="938953" y="6161484"/>
            <a:ext cx="1540371" cy="167432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969" b="1">
                <a:solidFill>
                  <a:srgbClr val="9BEAF0"/>
                </a:solidFill>
                <a:latin typeface="Arial"/>
                <a:ea typeface="Arial"/>
                <a:cs typeface="Arial"/>
              </a:rPr>
              <a:t>Rebuild Value Logic</a:t>
            </a:r>
            <a:endParaRPr lang="zh-CN" sz="969"/>
          </a:p>
        </p:txBody>
      </p:sp>
      <p:sp>
        <p:nvSpPr>
          <p:cNvPr id="134" name="TextBox 134"/>
          <p:cNvSpPr txBox="1"/>
          <p:nvPr/>
        </p:nvSpPr>
        <p:spPr>
          <a:xfrm>
            <a:off x="938953" y="6375797"/>
            <a:ext cx="2009180" cy="301377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From connectivity sales to</a:t>
            </a:r>
            <a:endParaRPr lang="zh-CN" sz="750"/>
          </a:p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value-driven token operations</a:t>
            </a:r>
            <a:endParaRPr lang="zh-CN" sz="750"/>
          </a:p>
        </p:txBody>
      </p:sp>
      <p:sp>
        <p:nvSpPr>
          <p:cNvPr id="135" name="TextBox 135"/>
          <p:cNvSpPr txBox="1"/>
          <p:nvPr/>
        </p:nvSpPr>
        <p:spPr>
          <a:xfrm>
            <a:off x="3537492" y="6161484"/>
            <a:ext cx="1540371" cy="167432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940" b="1">
                <a:solidFill>
                  <a:srgbClr val="9BEAF0"/>
                </a:solidFill>
                <a:latin typeface="Arial"/>
                <a:ea typeface="Arial"/>
                <a:cs typeface="Arial"/>
              </a:rPr>
              <a:t>Activate Growth Engine</a:t>
            </a:r>
            <a:endParaRPr lang="zh-CN" sz="940"/>
          </a:p>
        </p:txBody>
      </p:sp>
      <p:sp>
        <p:nvSpPr>
          <p:cNvPr id="136" name="TextBox 136"/>
          <p:cNvSpPr txBox="1"/>
          <p:nvPr/>
        </p:nvSpPr>
        <p:spPr>
          <a:xfrm>
            <a:off x="3537492" y="6375797"/>
            <a:ext cx="2009180" cy="301377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Token drives momentum,</a:t>
            </a:r>
            <a:endParaRPr lang="zh-CN" sz="750"/>
          </a:p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solutions create compounding growth</a:t>
            </a:r>
            <a:endParaRPr lang="zh-CN" sz="750"/>
          </a:p>
        </p:txBody>
      </p:sp>
      <p:sp>
        <p:nvSpPr>
          <p:cNvPr id="137" name="TextBox 137"/>
          <p:cNvSpPr txBox="1"/>
          <p:nvPr/>
        </p:nvSpPr>
        <p:spPr>
          <a:xfrm>
            <a:off x="6269977" y="6161484"/>
            <a:ext cx="1540371" cy="167432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740" b="1">
                <a:solidFill>
                  <a:srgbClr val="9BEAF0"/>
                </a:solidFill>
                <a:latin typeface="Arial"/>
                <a:ea typeface="Arial"/>
                <a:cs typeface="Arial"/>
              </a:rPr>
              <a:t>Ensure Security &amp; Compliance</a:t>
            </a:r>
            <a:endParaRPr lang="zh-CN" sz="740"/>
          </a:p>
        </p:txBody>
      </p:sp>
      <p:sp>
        <p:nvSpPr>
          <p:cNvPr id="138" name="TextBox 138"/>
          <p:cNvSpPr txBox="1"/>
          <p:nvPr/>
        </p:nvSpPr>
        <p:spPr>
          <a:xfrm>
            <a:off x="6269977" y="6375797"/>
            <a:ext cx="2009180" cy="301377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End-to-end security, data sovereignty,</a:t>
            </a:r>
            <a:endParaRPr lang="zh-CN" sz="750"/>
          </a:p>
          <a:p>
            <a:pPr algn="l"/>
            <a:r>
              <a:rPr lang="zh-CN" sz="750">
                <a:solidFill>
                  <a:srgbClr val="FFFFFF"/>
                </a:solidFill>
                <a:latin typeface="Arial"/>
                <a:ea typeface="Arial"/>
                <a:cs typeface="Arial"/>
              </a:rPr>
              <a:t>compliant and controllable</a:t>
            </a:r>
            <a:endParaRPr lang="zh-CN" sz="750"/>
          </a:p>
        </p:txBody>
      </p:sp>
      <p:sp>
        <p:nvSpPr>
          <p:cNvPr id="139" name="TextBox 139"/>
          <p:cNvSpPr txBox="1"/>
          <p:nvPr/>
        </p:nvSpPr>
        <p:spPr>
          <a:xfrm>
            <a:off x="9002461" y="6161484"/>
            <a:ext cx="1540371" cy="167432"/>
          </a:xfrm>
          <a:prstGeom prst="rect">
            <a:avLst/>
          </a:prstGeom>
          <a:noFill/>
          <a:ln>
            <a:noFill/>
          </a:ln>
        </p:spPr>
        <p:txBody>
          <a:bodyPr wrap="none" anchor="t" lIns="0" tIns="0" rIns="0" bIns="0">
            <a:noAutofit/>
          </a:bodyPr>
          <a:lstStyle/>
          <a:p>
            <a:pPr algn="l"/>
            <a:r>
              <a:rPr lang="zh-CN" sz="819" b="1">
                <a:solidFill>
                  <a:srgbClr val="9BEAF0"/>
                </a:solidFill>
                <a:latin typeface="Arial"/>
                <a:ea typeface="Arial"/>
                <a:cs typeface="Arial"/>
              </a:rPr>
              <a:t>Deep Industry Empowerment</a:t>
            </a:r>
            <a:endParaRPr lang="zh-CN" sz="819"/>
          </a:p>
        </p:txBody>
      </p:sp>
      <p:sp>
        <p:nvSpPr>
          <p:cNvPr id="140" name="TextBox 140"/>
          <p:cNvSpPr txBox="1"/>
          <p:nvPr/>
        </p:nvSpPr>
        <p:spPr>
          <a:xfrm>
            <a:off x="9002461" y="6375797"/>
            <a:ext cx="2009180" cy="301377"/>
          </a:xfrm>
          <a:prstGeom prst="rect">
            <a:avLst/>
          </a:prstGeom>
          <a:noFill/>
          <a:ln>
            <a:noFill/>
          </a:ln>
        </p:spPr>
        <p:txBody>
          <a:bodyPr wrap="square" anchor="t" lIns="0" tIns="0" rIns="0" bIns="0">
            <a:noAutofit/>
          </a:bodyPr>
          <a:lstStyle/>
          <a:p>
            <a:pPr algn="l"/>
            <a:r>
              <a:rPr lang="zh-CN" sz="580">
                <a:solidFill>
                  <a:srgbClr val="FFFFFF"/>
                </a:solidFill>
                <a:latin typeface="Arial"/>
                <a:ea typeface="Arial"/>
                <a:cs typeface="Arial"/>
              </a:rPr>
              <a:t>Full-scenario solutions, closed-loop consumption,</a:t>
            </a:r>
            <a:endParaRPr lang="zh-CN" sz="580"/>
          </a:p>
          <a:p>
            <a:pPr algn="l"/>
            <a:r>
              <a:rPr lang="zh-CN" sz="580">
                <a:solidFill>
                  <a:srgbClr val="FFFFFF"/>
                </a:solidFill>
                <a:latin typeface="Arial"/>
                <a:ea typeface="Arial"/>
                <a:cs typeface="Arial"/>
              </a:rPr>
              <a:t>achieving value leap</a:t>
            </a:r>
            <a:endParaRPr lang="zh-CN" sz="58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ImageToEditablePPT">
  <a:themeElements>
    <a:clrScheme name="Office">
      <a:dk1>
        <a:sysClr val="windowText" lastClr="000000"/>
      </a:dk1>
      <a:lt1>
        <a:sysClr val="window" lastClr="FFFFFF"/>
      </a:lt1>
      <a:dk2>
        <a:srgbClr val="1F1F1F"/>
      </a:dk2>
      <a:lt2>
        <a:srgbClr val="F8F8F8"/>
      </a:lt2>
      <a:accent1>
        <a:srgbClr val="0F766E"/>
      </a:accent1>
      <a:accent2>
        <a:srgbClr val="E66B00"/>
      </a:accent2>
      <a:accent3>
        <a:srgbClr val="F6D365"/>
      </a:accent3>
      <a:accent4>
        <a:srgbClr val="57C4B8"/>
      </a:accent4>
      <a:accent5>
        <a:srgbClr val="666666"/>
      </a:accent5>
      <a:accent6>
        <a:srgbClr val="111111"/>
      </a:accent6>
      <a:hlink>
        <a:srgbClr val="0563C1"/>
      </a:hlink>
      <a:folHlink>
        <a:srgbClr val="954F72"/>
      </a:folHlink>
    </a:clrScheme>
    <a:fontScheme name="PingFang">
      <a:majorFont>
        <a:latin typeface="PingFang SC"/>
        <a:ea typeface="PingFang SC"/>
        <a:cs typeface="PingFang SC"/>
      </a:majorFont>
      <a:minorFont>
        <a:latin typeface="PingFang SC"/>
        <a:ea typeface="PingFang SC"/>
        <a:cs typeface="PingFang SC"/>
      </a:minorFont>
    </a:fontScheme>
    <a:fmtScheme name="Office">
      <a:fillStyleLst>
        <a:solidFill>
          <a:schemeClr val="phClr"/>
        </a:solidFill>
      </a:fillStyleLst>
      <a:lnStyleLst>
        <a:ln w="9525">
          <a:solidFill>
            <a:schemeClr val="phClr"/>
          </a:solidFill>
        </a:ln>
      </a:lnStyleLst>
      <a:effectStyleLst>
        <a:effectStyle>
          <a:effectLst/>
        </a:effectStyle>
      </a:effectStyleLst>
      <a:bgFillStyleLst>
        <a:solidFill>
          <a:schemeClr val="phClr"/>
        </a:solidFill>
      </a:bgFillStyleLst>
    </a:fmtScheme>
  </a:themeElements>
</a:theme>
</file>

<file path=docProps/app.xml><?xml version="1.0" encoding="utf-8"?>
<Properties xmlns="http://schemas.openxmlformats.org/officeDocument/2006/extended-properties">
  <Application>Codex</Application>
  <PresentationFormat>Widescreen</PresentationFormat>
  <Slides>1</Slides>
</Properties>
</file>

<file path=docProps/core.xml><?xml version="1.0" encoding="utf-8"?>
<cp:coreProperties xmlns:cp="http://schemas.openxmlformats.org/package/2006/metadata/core-properties" xmlns:dc="http://purl.org/dc/elements/1.1/">
  <dc:title>Image to editable PPT</dc:title>
</cp:coreProperties>
</file>