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1695" cy="6858000" type="wide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2"/>
          <p:cNvSpPr/>
          <p:nvPr/>
        </p:nvSpPr>
        <p:spPr>
          <a:xfrm>
            <a:off x="0" y="86"/>
            <a:ext cx="12191695" cy="6857829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3" name="Rect 3"/>
          <p:cNvSpPr/>
          <p:nvPr/>
        </p:nvSpPr>
        <p:spPr>
          <a:xfrm>
            <a:off x="0" y="86"/>
            <a:ext cx="12191695" cy="1276318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4" name="Rect 4"/>
          <p:cNvSpPr/>
          <p:nvPr/>
        </p:nvSpPr>
        <p:spPr>
          <a:xfrm>
            <a:off x="0" y="6483274"/>
            <a:ext cx="12191695" cy="374641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5" name="Rect 5"/>
          <p:cNvSpPr/>
          <p:nvPr/>
        </p:nvSpPr>
        <p:spPr>
          <a:xfrm>
            <a:off x="641334" y="1790741"/>
            <a:ext cx="10909027" cy="2654234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6" name="Rect 6"/>
          <p:cNvSpPr/>
          <p:nvPr/>
        </p:nvSpPr>
        <p:spPr>
          <a:xfrm>
            <a:off x="9537462" y="5079959"/>
            <a:ext cx="2235144" cy="1282668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7" name="Ellipse 7"/>
          <p:cNvSpPr/>
          <p:nvPr/>
        </p:nvSpPr>
        <p:spPr>
          <a:xfrm>
            <a:off x="9664458" y="5206956"/>
            <a:ext cx="1981150" cy="1035024"/>
          </a:xfrm>
          <a:prstGeom prst="ellipse">
            <a:avLst/>
          </a:prstGeom>
          <a:noFill/>
          <a:ln w="12700">
            <a:solidFill>
              <a:srgbClr val="000000"/>
            </a:solidFill>
          </a:ln>
        </p:spPr>
        <p:txBody>
          <a:bodyPr/>
          <a:lstStyle/>
          <a:p/>
        </p:txBody>
      </p:sp>
      <p:sp>
        <p:nvSpPr>
          <p:cNvPr id="8" name="TextBox 8"/>
          <p:cNvSpPr txBox="1"/>
          <p:nvPr/>
        </p:nvSpPr>
        <p:spPr>
          <a:xfrm>
            <a:off x="634984" y="349327"/>
            <a:ext cx="4571886" cy="476238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30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Product Overview</a:t>
            </a:r>
            <a:endParaRPr lang="zh-CN" sz="3070"/>
          </a:p>
        </p:txBody>
      </p:sp>
      <p:sp>
        <p:nvSpPr>
          <p:cNvPr id="9" name="TextBox 9"/>
          <p:cNvSpPr txBox="1"/>
          <p:nvPr/>
        </p:nvSpPr>
        <p:spPr>
          <a:xfrm>
            <a:off x="882628" y="1441500"/>
            <a:ext cx="6603835" cy="60323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3890" b="1">
                <a:solidFill>
                  <a:srgbClr val="2947B8"/>
                </a:solidFill>
                <a:latin typeface="PingFang SC"/>
                <a:ea typeface="PingFang SC"/>
                <a:cs typeface="PingFang SC"/>
              </a:rPr>
              <a:t>Q4 2026 Business Report</a:t>
            </a:r>
            <a:endParaRPr lang="zh-CN" sz="3890"/>
          </a:p>
        </p:txBody>
      </p:sp>
      <p:sp>
        <p:nvSpPr>
          <p:cNvPr id="10" name="TextBox 10"/>
          <p:cNvSpPr txBox="1"/>
          <p:nvPr/>
        </p:nvSpPr>
        <p:spPr>
          <a:xfrm>
            <a:off x="888978" y="2222530"/>
            <a:ext cx="4063898" cy="26669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20">
                <a:solidFill>
                  <a:srgbClr val="111111"/>
                </a:solidFill>
                <a:latin typeface="PingFang SC"/>
                <a:ea typeface="PingFang SC"/>
                <a:cs typeface="PingFang SC"/>
              </a:rPr>
              <a:t>- Revenue growth: +32% YoY</a:t>
            </a:r>
            <a:endParaRPr lang="zh-CN" sz="1720"/>
          </a:p>
        </p:txBody>
      </p:sp>
      <p:sp>
        <p:nvSpPr>
          <p:cNvPr id="11" name="TextBox 11"/>
          <p:cNvSpPr txBox="1"/>
          <p:nvPr/>
        </p:nvSpPr>
        <p:spPr>
          <a:xfrm>
            <a:off x="888978" y="2622570"/>
            <a:ext cx="3555911" cy="26669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20">
                <a:solidFill>
                  <a:srgbClr val="111111"/>
                </a:solidFill>
                <a:latin typeface="PingFang SC"/>
                <a:ea typeface="PingFang SC"/>
                <a:cs typeface="PingFang SC"/>
              </a:rPr>
              <a:t>- New customers: 1,247</a:t>
            </a:r>
            <a:endParaRPr lang="zh-CN" sz="1720"/>
          </a:p>
        </p:txBody>
      </p:sp>
      <p:sp>
        <p:nvSpPr>
          <p:cNvPr id="12" name="TextBox 12"/>
          <p:cNvSpPr txBox="1"/>
          <p:nvPr/>
        </p:nvSpPr>
        <p:spPr>
          <a:xfrm>
            <a:off x="888978" y="3022610"/>
            <a:ext cx="3555911" cy="26669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20">
                <a:solidFill>
                  <a:srgbClr val="111111"/>
                </a:solidFill>
                <a:latin typeface="PingFang SC"/>
                <a:ea typeface="PingFang SC"/>
                <a:cs typeface="PingFang SC"/>
              </a:rPr>
              <a:t>- Active users: 89,500</a:t>
            </a:r>
            <a:endParaRPr lang="zh-CN" sz="1720"/>
          </a:p>
        </p:txBody>
      </p:sp>
      <p:sp>
        <p:nvSpPr>
          <p:cNvPr id="13" name="TextBox 13"/>
          <p:cNvSpPr txBox="1"/>
          <p:nvPr/>
        </p:nvSpPr>
        <p:spPr>
          <a:xfrm>
            <a:off x="888978" y="3422650"/>
            <a:ext cx="4444889" cy="26669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720">
                <a:solidFill>
                  <a:srgbClr val="111111"/>
                </a:solidFill>
                <a:latin typeface="PingFang SC"/>
                <a:ea typeface="PingFang SC"/>
                <a:cs typeface="PingFang SC"/>
              </a:rPr>
              <a:t>- Customer satisfaction: 4.7/5</a:t>
            </a:r>
            <a:endParaRPr lang="zh-CN" sz="1720"/>
          </a:p>
        </p:txBody>
      </p:sp>
      <p:sp>
        <p:nvSpPr>
          <p:cNvPr id="14" name="TextBox 14"/>
          <p:cNvSpPr txBox="1"/>
          <p:nvPr/>
        </p:nvSpPr>
        <p:spPr>
          <a:xfrm>
            <a:off x="641334" y="6546772"/>
            <a:ext cx="4063898" cy="27939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800">
                <a:solidFill>
                  <a:srgbClr val="666666"/>
                </a:solidFill>
                <a:latin typeface="PingFang SC"/>
                <a:ea typeface="PingFang SC"/>
                <a:cs typeface="PingFang SC"/>
              </a:rPr>
              <a:t>Confidential - Internal Use Only</a:t>
            </a:r>
            <a:endParaRPr lang="zh-CN" sz="1800"/>
          </a:p>
        </p:txBody>
      </p:sp>
      <p:sp>
        <p:nvSpPr>
          <p:cNvPr id="15" name="TextBox 15"/>
          <p:cNvSpPr txBox="1"/>
          <p:nvPr/>
        </p:nvSpPr>
        <p:spPr>
          <a:xfrm>
            <a:off x="9632709" y="5118058"/>
            <a:ext cx="1962101" cy="685783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800">
                <a:solidFill>
                  <a:srgbClr val="10B98E"/>
                </a:solidFill>
                <a:latin typeface="PingFang SC"/>
                <a:ea typeface="PingFang SC"/>
                <a:cs typeface="PingFang SC"/>
              </a:rPr>
              <a:t>Logo</a:t>
            </a:r>
            <a:endParaRPr lang="zh-CN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Widescreen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