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316736"/>
          </a:xfrm>
          <a:prstGeom prst="rect">
            <a:avLst/>
          </a:prstGeom>
          <a:solidFill>
            <a:srgbClr val="0D3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1316736"/>
          </a:xfrm>
          <a:prstGeom prst="rect">
            <a:avLst/>
          </a:prstGeom>
          <a:solidFill>
            <a:srgbClr val="EB68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37744"/>
            <a:ext cx="96926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>
                <a:solidFill>
                  <a:srgbClr val="FFFFFF"/>
                </a:solidFill>
                <a:latin typeface="Noto Sans CJK SC"/>
              </a:rPr>
              <a:t>Token经济：从「对话」到「智能体」的供需拐点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216" y="841248"/>
            <a:ext cx="9692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00" b="0">
                <a:solidFill>
                  <a:srgbClr val="C9D7EE"/>
                </a:solidFill>
                <a:latin typeface="Noto Sans CJK SC"/>
              </a:rPr>
              <a:t>聚焦 Token 生产与消费服务 · 2025—2026 回顾与展望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0" y="310896"/>
            <a:ext cx="1600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50" b="0">
                <a:solidFill>
                  <a:srgbClr val="C9D7EE"/>
                </a:solidFill>
                <a:latin typeface="Noto Sans CJK SC"/>
              </a:rPr>
              <a:t>行业洞察 · 2026-08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481328"/>
            <a:ext cx="2688336" cy="1298448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9525">
            <a:solidFill>
              <a:srgbClr val="E1E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" y="1700784"/>
            <a:ext cx="402336" cy="402336"/>
          </a:xfrm>
          <a:prstGeom prst="roundRect">
            <a:avLst>
              <a:gd name="adj" fmla="val 12000"/>
            </a:avLst>
          </a:prstGeom>
          <a:solidFill>
            <a:srgbClr val="2A78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769364"/>
            <a:ext cx="402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1728216"/>
            <a:ext cx="1773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>
                <a:solidFill>
                  <a:srgbClr val="0B0B0B"/>
                </a:solidFill>
                <a:latin typeface="Noto Sans CJK SC"/>
              </a:rPr>
              <a:t>需求爆发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231136"/>
            <a:ext cx="224942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00" b="0">
                <a:solidFill>
                  <a:srgbClr val="52514E"/>
                </a:solidFill>
                <a:latin typeface="Noto Sans CJK SC"/>
              </a:rPr>
              <a:t>智能体成消耗主力，单任务为对话 10—100 倍；中国日均调用量超 140 万亿 Token，两年增长千倍。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10128" y="1481328"/>
            <a:ext cx="2688336" cy="1298448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9525">
            <a:solidFill>
              <a:srgbClr val="E1E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3511296" y="1700784"/>
            <a:ext cx="402336" cy="402336"/>
          </a:xfrm>
          <a:prstGeom prst="roundRect">
            <a:avLst>
              <a:gd name="adj" fmla="val 12000"/>
            </a:avLst>
          </a:prstGeom>
          <a:solidFill>
            <a:srgbClr val="2A78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11296" y="1769364"/>
            <a:ext cx="402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41648" y="1728216"/>
            <a:ext cx="1773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>
                <a:solidFill>
                  <a:srgbClr val="0B0B0B"/>
                </a:solidFill>
                <a:latin typeface="Noto Sans CJK SC"/>
              </a:rPr>
              <a:t>生产迁移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9584" y="2231136"/>
            <a:ext cx="224942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00" b="0">
                <a:solidFill>
                  <a:srgbClr val="52514E"/>
                </a:solidFill>
                <a:latin typeface="Noto Sans CJK SC"/>
              </a:rPr>
              <a:t>算力重心由训练转向推理，2026 年推理服务器占比约 44%，MoE 与国产芯片驱动单位成本下行。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63056" y="1481328"/>
            <a:ext cx="2688336" cy="1298448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9525">
            <a:solidFill>
              <a:srgbClr val="E1E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364224" y="1700784"/>
            <a:ext cx="402336" cy="402336"/>
          </a:xfrm>
          <a:prstGeom prst="roundRect">
            <a:avLst>
              <a:gd name="adj" fmla="val 12000"/>
            </a:avLst>
          </a:prstGeom>
          <a:solidFill>
            <a:srgbClr val="2A78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64224" y="1769364"/>
            <a:ext cx="402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94576" y="1728216"/>
            <a:ext cx="1773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>
                <a:solidFill>
                  <a:srgbClr val="0B0B0B"/>
                </a:solidFill>
                <a:latin typeface="Noto Sans CJK SC"/>
              </a:rPr>
              <a:t>价格重构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2512" y="2231136"/>
            <a:ext cx="224942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00" b="0">
                <a:solidFill>
                  <a:srgbClr val="52514E"/>
                </a:solidFill>
                <a:latin typeface="Noto Sans CJK SC"/>
              </a:rPr>
              <a:t>API 价格三年降 99.7% 后，2026 年国产模型集体上调（智谱最高 +100%），计费由席位转向按 Token。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015984" y="1481328"/>
            <a:ext cx="2688336" cy="1298448"/>
          </a:xfrm>
          <a:prstGeom prst="roundRect">
            <a:avLst>
              <a:gd name="adj" fmla="val 12000"/>
            </a:avLst>
          </a:prstGeom>
          <a:solidFill>
            <a:srgbClr val="F7F7F5"/>
          </a:solidFill>
          <a:ln w="9525">
            <a:solidFill>
              <a:srgbClr val="E1E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217152" y="1700784"/>
            <a:ext cx="402336" cy="402336"/>
          </a:xfrm>
          <a:prstGeom prst="roundRect">
            <a:avLst>
              <a:gd name="adj" fmla="val 12000"/>
            </a:avLst>
          </a:prstGeom>
          <a:solidFill>
            <a:srgbClr val="2A78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17152" y="1769364"/>
            <a:ext cx="402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47504" y="1728216"/>
            <a:ext cx="17739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>
                <a:solidFill>
                  <a:srgbClr val="0B0B0B"/>
                </a:solidFill>
                <a:latin typeface="Noto Sans CJK SC"/>
              </a:rPr>
              <a:t>格局之变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35440" y="2231136"/>
            <a:ext cx="224942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00" b="0">
                <a:solidFill>
                  <a:srgbClr val="52514E"/>
                </a:solidFill>
                <a:latin typeface="Noto Sans CJK SC"/>
              </a:rPr>
              <a:t>中国模型性价比出海，OpenRouter 周调用量首超美国、全球前十占四席。</a:t>
            </a:r>
          </a:p>
        </p:txBody>
      </p:sp>
      <p:pic>
        <p:nvPicPr>
          <p:cNvPr id="27" name="Picture 26" descr="chart_grow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907792"/>
            <a:ext cx="5084064" cy="2375341"/>
          </a:xfrm>
          <a:prstGeom prst="rect">
            <a:avLst/>
          </a:prstGeom>
        </p:spPr>
      </p:pic>
      <p:pic>
        <p:nvPicPr>
          <p:cNvPr id="28" name="Picture 27" descr="chart_ba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431" y="2907792"/>
            <a:ext cx="5084064" cy="237534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57200" y="5358384"/>
            <a:ext cx="508406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00" b="0">
                <a:solidFill>
                  <a:srgbClr val="898781"/>
                </a:solidFill>
                <a:latin typeface="Noto Sans CJK SC"/>
              </a:rPr>
              <a:t>数据来源：国家数据局披露（日均调用量）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50431" y="5358384"/>
            <a:ext cx="508406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00" b="0">
                <a:solidFill>
                  <a:srgbClr val="898781"/>
                </a:solidFill>
                <a:latin typeface="Noto Sans CJK SC"/>
              </a:rPr>
              <a:t>示意口径：智谱 CEO 等公开表述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7200" y="5742432"/>
            <a:ext cx="11274552" cy="786384"/>
          </a:xfrm>
          <a:prstGeom prst="roundRect">
            <a:avLst>
              <a:gd name="adj" fmla="val 12000"/>
            </a:avLst>
          </a:prstGeom>
          <a:solidFill>
            <a:srgbClr val="0D3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57200" y="5742432"/>
            <a:ext cx="91440" cy="786384"/>
          </a:xfrm>
          <a:prstGeom prst="rect">
            <a:avLst/>
          </a:prstGeom>
          <a:solidFill>
            <a:srgbClr val="EB68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2960" y="5852160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>
                <a:solidFill>
                  <a:srgbClr val="EB6834"/>
                </a:solidFill>
                <a:latin typeface="Noto Sans CJK SC"/>
              </a:rPr>
              <a:t>结  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03120" y="5888736"/>
            <a:ext cx="9418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Noto Sans CJK SC"/>
              </a:rPr>
              <a:t>生产看成本、服务看场景——Token 经济正从「烧钱换量」走向「算力定价」的理性扩张。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" y="6601968"/>
            <a:ext cx="73152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00" b="0">
                <a:solidFill>
                  <a:srgbClr val="898781"/>
                </a:solidFill>
                <a:latin typeface="Noto Sans CJK SC"/>
              </a:rPr>
              <a:t>Token 经济趋势分析 · 单页汇报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509760" y="6601968"/>
            <a:ext cx="2221992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>
                <a:solidFill>
                  <a:srgbClr val="898781"/>
                </a:solidFill>
                <a:latin typeface="Noto Sans CJK SC"/>
              </a:rPr>
              <a:t>仅供内部讨论 · 2026-08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