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56032"/>
            <a:ext cx="822960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700" b="1" i="0">
                <a:solidFill>
                  <a:srgbClr val="1F4E79"/>
                </a:solidFill>
                <a:latin typeface="微软雅黑"/>
                <a:ea typeface="微软雅黑"/>
              </a:rPr>
              <a:t>Token服务的主要场景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841248"/>
            <a:ext cx="822960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50" b="0" i="0">
                <a:solidFill>
                  <a:srgbClr val="78828C"/>
                </a:solidFill>
                <a:latin typeface="微软雅黑"/>
                <a:ea typeface="微软雅黑"/>
              </a:rPr>
              <a:t>2C × 2B 双轮驱动 · 关键市场数据已核验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732520" y="457200"/>
            <a:ext cx="301752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850" b="0" i="0">
                <a:solidFill>
                  <a:srgbClr val="78828C"/>
                </a:solidFill>
                <a:latin typeface="微软雅黑"/>
                <a:ea typeface="微软雅黑"/>
              </a:rPr>
              <a:t>受众：技术产品团队</a:t>
            </a:r>
          </a:p>
          <a:p>
            <a:pPr algn="r"/>
            <a:r>
              <a:rPr sz="850" b="0" i="0">
                <a:solidFill>
                  <a:srgbClr val="78828C"/>
                </a:solidFill>
                <a:latin typeface="微软雅黑"/>
                <a:ea typeface="微软雅黑"/>
              </a:rPr>
              <a:t>数据口径：已核验（2026.08）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1335024"/>
            <a:ext cx="11274552" cy="14630"/>
          </a:xfrm>
          <a:prstGeom prst="rect">
            <a:avLst/>
          </a:prstGeom>
          <a:solidFill>
            <a:srgbClr val="D2D8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457200" y="1481328"/>
            <a:ext cx="5486400" cy="1097280"/>
          </a:xfrm>
          <a:prstGeom prst="roundRect">
            <a:avLst/>
          </a:prstGeom>
          <a:solidFill>
            <a:srgbClr val="F5F7FA"/>
          </a:solidFill>
          <a:ln w="9525">
            <a:solidFill>
              <a:srgbClr val="D2D8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737360"/>
            <a:ext cx="13716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 b="1" i="0">
                <a:solidFill>
                  <a:srgbClr val="1F4E79"/>
                </a:solidFill>
                <a:latin typeface="微软雅黑"/>
                <a:ea typeface="微软雅黑"/>
              </a:rPr>
              <a:t>70%+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48840" y="1627632"/>
            <a:ext cx="361188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 i="0">
                <a:solidFill>
                  <a:srgbClr val="333333"/>
                </a:solidFill>
                <a:latin typeface="微软雅黑"/>
                <a:ea typeface="微软雅黑"/>
              </a:rPr>
              <a:t>B端是Token消耗与收入主引擎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8840" y="1956816"/>
            <a:ext cx="361188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00" b="0" i="0">
                <a:solidFill>
                  <a:srgbClr val="78828C"/>
                </a:solidFill>
                <a:latin typeface="微软雅黑"/>
                <a:ea typeface="微软雅黑"/>
              </a:rPr>
              <a:t>SemiAnalysis：OpenAI+Anthropic ARR超70%来自编码用例；B2B占比 Anthropic≈90%+、OpenAI≈60%；Forbes：Anthropic约80%收入来自企业。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08192" y="1481328"/>
            <a:ext cx="5623560" cy="1097280"/>
          </a:xfrm>
          <a:prstGeom prst="roundRect">
            <a:avLst/>
          </a:prstGeom>
          <a:solidFill>
            <a:srgbClr val="F5F7FA"/>
          </a:solidFill>
          <a:ln w="9525">
            <a:solidFill>
              <a:srgbClr val="D2D8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336792" y="1737360"/>
            <a:ext cx="13716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 b="1" i="0">
                <a:solidFill>
                  <a:srgbClr val="E07B39"/>
                </a:solidFill>
                <a:latin typeface="微软雅黑"/>
                <a:ea typeface="微软雅黑"/>
              </a:rPr>
              <a:t>50%+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99831" y="1627632"/>
            <a:ext cx="374904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 i="0">
                <a:solidFill>
                  <a:srgbClr val="333333"/>
                </a:solidFill>
                <a:latin typeface="微软雅黑"/>
                <a:ea typeface="微软雅黑"/>
              </a:rPr>
              <a:t>AI编程占Token总消耗过半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99831" y="1956816"/>
            <a:ext cx="374904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00" b="0" i="0">
                <a:solidFill>
                  <a:srgbClr val="78828C"/>
                </a:solidFill>
                <a:latin typeface="微软雅黑"/>
                <a:ea typeface="微软雅黑"/>
              </a:rPr>
              <a:t>OpenRouter平台编程类Token占比由2025年初约11%升至年底50%+，为最主导用例（iternal.ai，2026）；SemiAnalysis另估编码占头部厂商ARR 70%+。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7200" y="2743200"/>
            <a:ext cx="5394960" cy="292608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D2D8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66928" y="2852928"/>
            <a:ext cx="1828800" cy="384048"/>
          </a:xfrm>
          <a:prstGeom prst="rect">
            <a:avLst/>
          </a:prstGeom>
          <a:solidFill>
            <a:srgbClr val="1F4E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66928" y="2852928"/>
            <a:ext cx="182880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微软雅黑"/>
                <a:ea typeface="微软雅黑"/>
              </a:rPr>
              <a:t>2C · 消费级场景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6928" y="3310128"/>
            <a:ext cx="5029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78828C"/>
                </a:solidFill>
                <a:latin typeface="微软雅黑"/>
                <a:ea typeface="微软雅黑"/>
              </a:rPr>
              <a:t>个人效率与娱乐 · 订阅制变现 · 大规模高频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85800" y="3657600"/>
            <a:ext cx="1591056" cy="365760"/>
          </a:xfrm>
          <a:prstGeom prst="roundRect">
            <a:avLst>
              <a:gd name="adj" fmla="val 28000"/>
            </a:avLst>
          </a:prstGeom>
          <a:solidFill>
            <a:srgbClr val="E8EF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950" b="0" i="0">
                <a:solidFill>
                  <a:srgbClr val="1F4E79"/>
                </a:solidFill>
                <a:latin typeface="微软雅黑"/>
                <a:ea typeface="微软雅黑"/>
              </a:rPr>
              <a:t>AI写作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386584" y="3657600"/>
            <a:ext cx="1591056" cy="365760"/>
          </a:xfrm>
          <a:prstGeom prst="roundRect">
            <a:avLst>
              <a:gd name="adj" fmla="val 28000"/>
            </a:avLst>
          </a:prstGeom>
          <a:solidFill>
            <a:srgbClr val="E8EF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950" b="0" i="0">
                <a:solidFill>
                  <a:srgbClr val="1F4E79"/>
                </a:solidFill>
                <a:latin typeface="微软雅黑"/>
                <a:ea typeface="微软雅黑"/>
              </a:rPr>
              <a:t>AI绘图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087368" y="3657600"/>
            <a:ext cx="1591056" cy="365760"/>
          </a:xfrm>
          <a:prstGeom prst="roundRect">
            <a:avLst>
              <a:gd name="adj" fmla="val 28000"/>
            </a:avLst>
          </a:prstGeom>
          <a:solidFill>
            <a:srgbClr val="E8EF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950" b="0" i="0">
                <a:solidFill>
                  <a:srgbClr val="1F4E79"/>
                </a:solidFill>
                <a:latin typeface="微软雅黑"/>
                <a:ea typeface="微软雅黑"/>
              </a:rPr>
              <a:t>智能陪聊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1508760" y="4133087"/>
            <a:ext cx="1591056" cy="365760"/>
          </a:xfrm>
          <a:prstGeom prst="roundRect">
            <a:avLst>
              <a:gd name="adj" fmla="val 28000"/>
            </a:avLst>
          </a:prstGeom>
          <a:solidFill>
            <a:srgbClr val="E8EF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950" b="0" i="0">
                <a:solidFill>
                  <a:srgbClr val="1F4E79"/>
                </a:solidFill>
                <a:latin typeface="微软雅黑"/>
                <a:ea typeface="微软雅黑"/>
              </a:rPr>
              <a:t>个人编程助手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3209544" y="4133087"/>
            <a:ext cx="1591056" cy="365760"/>
          </a:xfrm>
          <a:prstGeom prst="roundRect">
            <a:avLst>
              <a:gd name="adj" fmla="val 28000"/>
            </a:avLst>
          </a:prstGeom>
          <a:solidFill>
            <a:srgbClr val="E8EF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950" b="0" i="0">
                <a:solidFill>
                  <a:srgbClr val="1F4E79"/>
                </a:solidFill>
                <a:latin typeface="微软雅黑"/>
                <a:ea typeface="微软雅黑"/>
              </a:rPr>
              <a:t>订阅制Copilot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85800" y="4700016"/>
            <a:ext cx="4937760" cy="566928"/>
          </a:xfrm>
          <a:prstGeom prst="rect">
            <a:avLst/>
          </a:prstGeom>
          <a:solidFill>
            <a:srgbClr val="E8EF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85800" y="4700016"/>
            <a:ext cx="493776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900" b="1" i="0">
                <a:solidFill>
                  <a:srgbClr val="1F4E79"/>
                </a:solidFill>
                <a:latin typeface="微软雅黑"/>
                <a:ea typeface="微软雅黑"/>
              </a:rPr>
              <a:t>变现：订阅制（Copilot / Pro）为主 · 低客单、大规模、高频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035040" y="2743200"/>
            <a:ext cx="5696712" cy="292608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D2D8E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6144768" y="2852928"/>
            <a:ext cx="1828800" cy="384048"/>
          </a:xfrm>
          <a:prstGeom prst="rect">
            <a:avLst/>
          </a:prstGeom>
          <a:solidFill>
            <a:srgbClr val="E07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144768" y="2852928"/>
            <a:ext cx="182880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微软雅黑"/>
                <a:ea typeface="微软雅黑"/>
              </a:rPr>
              <a:t>2B · 企业级场景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144768" y="3310128"/>
            <a:ext cx="539496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0" i="0">
                <a:solidFill>
                  <a:srgbClr val="78828C"/>
                </a:solidFill>
                <a:latin typeface="微软雅黑"/>
                <a:ea typeface="微软雅黑"/>
              </a:rPr>
              <a:t>高消耗 · 高客单 · Agent化放大10–100倍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263640" y="3657600"/>
            <a:ext cx="1673352" cy="365760"/>
          </a:xfrm>
          <a:prstGeom prst="roundRect">
            <a:avLst>
              <a:gd name="adj" fmla="val 28000"/>
            </a:avLst>
          </a:prstGeom>
          <a:solidFill>
            <a:srgbClr val="FBF0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950" b="0" i="0">
                <a:solidFill>
                  <a:srgbClr val="E07B39"/>
                </a:solidFill>
                <a:latin typeface="微软雅黑"/>
                <a:ea typeface="微软雅黑"/>
              </a:rPr>
              <a:t>代码生成 Coding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8046719" y="3657600"/>
            <a:ext cx="1673352" cy="365760"/>
          </a:xfrm>
          <a:prstGeom prst="roundRect">
            <a:avLst>
              <a:gd name="adj" fmla="val 28000"/>
            </a:avLst>
          </a:prstGeom>
          <a:solidFill>
            <a:srgbClr val="FBF0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950" b="0" i="0">
                <a:solidFill>
                  <a:srgbClr val="E07B39"/>
                </a:solidFill>
                <a:latin typeface="微软雅黑"/>
                <a:ea typeface="微软雅黑"/>
              </a:rPr>
              <a:t>内容生成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9829800" y="3657600"/>
            <a:ext cx="1673352" cy="365760"/>
          </a:xfrm>
          <a:prstGeom prst="roundRect">
            <a:avLst>
              <a:gd name="adj" fmla="val 28000"/>
            </a:avLst>
          </a:prstGeom>
          <a:solidFill>
            <a:srgbClr val="FBF0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950" b="0" i="0">
                <a:solidFill>
                  <a:srgbClr val="E07B39"/>
                </a:solidFill>
                <a:latin typeface="微软雅黑"/>
                <a:ea typeface="微软雅黑"/>
              </a:rPr>
              <a:t>智能客服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263640" y="4133087"/>
            <a:ext cx="1673352" cy="365760"/>
          </a:xfrm>
          <a:prstGeom prst="roundRect">
            <a:avLst>
              <a:gd name="adj" fmla="val 28000"/>
            </a:avLst>
          </a:prstGeom>
          <a:solidFill>
            <a:srgbClr val="FBF0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950" b="0" i="0">
                <a:solidFill>
                  <a:srgbClr val="E07B39"/>
                </a:solidFill>
                <a:latin typeface="微软雅黑"/>
                <a:ea typeface="微软雅黑"/>
              </a:rPr>
              <a:t>知识库 RAG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8046719" y="4133087"/>
            <a:ext cx="1673352" cy="365760"/>
          </a:xfrm>
          <a:prstGeom prst="roundRect">
            <a:avLst>
              <a:gd name="adj" fmla="val 28000"/>
            </a:avLst>
          </a:prstGeom>
          <a:solidFill>
            <a:srgbClr val="FBF0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950" b="0" i="0">
                <a:solidFill>
                  <a:srgbClr val="E07B39"/>
                </a:solidFill>
                <a:latin typeface="微软雅黑"/>
                <a:ea typeface="微软雅黑"/>
              </a:rPr>
              <a:t>数据分析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9829800" y="4133087"/>
            <a:ext cx="1673352" cy="365760"/>
          </a:xfrm>
          <a:prstGeom prst="roundRect">
            <a:avLst>
              <a:gd name="adj" fmla="val 28000"/>
            </a:avLst>
          </a:prstGeom>
          <a:solidFill>
            <a:srgbClr val="FBF0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950" b="0" i="0">
                <a:solidFill>
                  <a:srgbClr val="E07B39"/>
                </a:solidFill>
                <a:latin typeface="微软雅黑"/>
                <a:ea typeface="微软雅黑"/>
              </a:rPr>
              <a:t>法务 / 合同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7155179" y="4608576"/>
            <a:ext cx="1673352" cy="365760"/>
          </a:xfrm>
          <a:prstGeom prst="roundRect">
            <a:avLst>
              <a:gd name="adj" fmla="val 28000"/>
            </a:avLst>
          </a:prstGeom>
          <a:solidFill>
            <a:srgbClr val="FBF0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950" b="0" i="0">
                <a:solidFill>
                  <a:srgbClr val="E07B39"/>
                </a:solidFill>
                <a:latin typeface="微软雅黑"/>
                <a:ea typeface="微软雅黑"/>
              </a:rPr>
              <a:t>智能制造排产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8938259" y="4608576"/>
            <a:ext cx="1673352" cy="365760"/>
          </a:xfrm>
          <a:prstGeom prst="roundRect">
            <a:avLst>
              <a:gd name="adj" fmla="val 28000"/>
            </a:avLst>
          </a:prstGeom>
          <a:solidFill>
            <a:srgbClr val="FBF0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45720" rIns="45720"/>
          <a:lstStyle/>
          <a:p>
            <a:pPr algn="ctr"/>
            <a:r>
              <a:rPr sz="950" b="0" i="0">
                <a:solidFill>
                  <a:srgbClr val="E07B39"/>
                </a:solidFill>
                <a:latin typeface="微软雅黑"/>
                <a:ea typeface="微软雅黑"/>
              </a:rPr>
              <a:t>金融风控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263640" y="4700016"/>
            <a:ext cx="5239512" cy="566928"/>
          </a:xfrm>
          <a:prstGeom prst="rect">
            <a:avLst/>
          </a:prstGeom>
          <a:solidFill>
            <a:srgbClr val="FBF0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263640" y="4700016"/>
            <a:ext cx="5239512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900" b="1" i="0">
                <a:solidFill>
                  <a:srgbClr val="E07B39"/>
                </a:solidFill>
                <a:latin typeface="微软雅黑"/>
                <a:ea typeface="微软雅黑"/>
              </a:rPr>
              <a:t>变现：API按量 / 企业套餐 · 高客单、深场景、Agent放大消耗</a:t>
            </a:r>
          </a:p>
        </p:txBody>
      </p:sp>
      <p:sp>
        <p:nvSpPr>
          <p:cNvPr id="39" name="Rectangle 38"/>
          <p:cNvSpPr/>
          <p:nvPr/>
        </p:nvSpPr>
        <p:spPr>
          <a:xfrm>
            <a:off x="457200" y="5779008"/>
            <a:ext cx="11274552" cy="713232"/>
          </a:xfrm>
          <a:prstGeom prst="rect">
            <a:avLst/>
          </a:prstGeom>
          <a:solidFill>
            <a:srgbClr val="1F4E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rIns="201168"/>
          <a:lstStyle/>
          <a:p>
            <a:pPr algn="l"/>
            <a:r>
              <a:rPr sz="1150" b="1" i="0">
                <a:solidFill>
                  <a:srgbClr val="FFFFFF"/>
                </a:solidFill>
                <a:latin typeface="微软雅黑"/>
                <a:ea typeface="微软雅黑"/>
              </a:rPr>
              <a:t>洞察｜Agent化推动2B单场景Token消耗放大10–100倍：编程与智能客服是当前最成熟的高频场景；2C以订阅制变现为主。</a:t>
            </a:r>
          </a:p>
          <a:p>
            <a:pPr algn="l">
              <a:spcBef>
                <a:spcPts val="200"/>
              </a:spcBef>
            </a:pPr>
            <a:r>
              <a:rPr sz="1000" b="0" i="0">
                <a:solidFill>
                  <a:srgbClr val="DDE6F0"/>
                </a:solidFill>
                <a:latin typeface="微软雅黑"/>
                <a:ea typeface="微软雅黑"/>
              </a:rPr>
              <a:t>行动｜产品团队优先覆盖 编码 / 内容 / 客服 三类高消耗场景，按“用量×频次×ARPU”设计产品与计费。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57200" y="6537960"/>
            <a:ext cx="11274552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0" i="0">
                <a:solidFill>
                  <a:srgbClr val="78828C"/>
                </a:solidFill>
                <a:latin typeface="微软雅黑"/>
                <a:ea typeface="微软雅黑"/>
              </a:rPr>
              <a:t>数据核验：①“B端占比70–80%”方向属实——SemiAnalysis(OpenAI+Anthropic ARR 70%+源于编码、Anthropic B2B 90%+、OpenAI≈60%)、Forbes(Anthropic约80%收入来自企业)；②“AI编程占约50%”有据——OpenRouter编程类Token占比2025年底超50%(iternal.ai)。两数均保留原口径并标注来源，建议按厂商口径细分引用。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