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84124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1F4E79"/>
                </a:solidFill>
                <a:latin typeface="微软雅黑"/>
                <a:ea typeface="微软雅黑"/>
              </a:rPr>
              <a:t>提供Token服务的主要模式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41248"/>
            <a:ext cx="82296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78828C"/>
                </a:solidFill>
                <a:latin typeface="微软雅黑"/>
                <a:ea typeface="微软雅黑"/>
              </a:rPr>
              <a:t>五种商业模式 × 特征 × 示例 · 市场数据已核验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32520" y="457200"/>
            <a:ext cx="30175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受众：AI行业技术决策者</a:t>
            </a:r>
          </a:p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数据口径：已核验（2026.08）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335024"/>
            <a:ext cx="11274552" cy="14630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57200" y="1481328"/>
            <a:ext cx="11274552" cy="1188720"/>
          </a:xfrm>
          <a:prstGeom prst="roundRect">
            <a:avLst/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609344"/>
            <a:ext cx="3977639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C0502E"/>
                </a:solidFill>
                <a:latin typeface="微软雅黑"/>
                <a:ea typeface="微软雅黑"/>
              </a:rPr>
              <a:t>⚠ 数据核验</a:t>
            </a:r>
          </a:p>
          <a:p>
            <a:pPr algn="l">
              <a:lnSpc>
                <a:spcPct val="108000"/>
              </a:lnSpc>
            </a:pPr>
            <a:r>
              <a:rPr sz="950" b="0" i="0">
                <a:solidFill>
                  <a:srgbClr val="333333"/>
                </a:solidFill>
                <a:latin typeface="微软雅黑"/>
                <a:ea typeface="微软雅黑"/>
              </a:rPr>
              <a:t>“原厂API 60% + 云MaaS 25%”未找到IDC/Gartner/Omdia等权威出处，疑为券商估算，不建议直接引用。改用以下可验证数据：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1627632"/>
            <a:ext cx="6766560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</a:pP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① Omdia(2025中国AI云)：MaaS中MPS占75%(≈132亿)，即用API(MCS)≈43亿；阿里云MaaS份额42.3%</a:t>
            </a:r>
          </a:p>
          <a:p>
            <a:pPr algn="l">
              <a:lnSpc>
                <a:spcPct val="106000"/>
              </a:lnSpc>
              <a:spcBef>
                <a:spcPts val="300"/>
              </a:spcBef>
            </a:pP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② 智谱2025财报：本地化部署占收入73.7% vs 开放API 26.3%——私有化占比显著</a:t>
            </a:r>
          </a:p>
          <a:p>
            <a:pPr algn="l">
              <a:lnSpc>
                <a:spcPct val="106000"/>
              </a:lnSpc>
              <a:spcBef>
                <a:spcPts val="300"/>
              </a:spcBef>
            </a:pP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③ 大摩测算：垂直一体化模型API收入(≈$30B) &gt; 纯GPU出租(≈$23B)——原厂API为主流高价值通道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761488"/>
            <a:ext cx="3566160" cy="148132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2852928"/>
            <a:ext cx="32918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E07B39"/>
                </a:solidFill>
                <a:latin typeface="微软雅黑"/>
                <a:ea typeface="微软雅黑"/>
              </a:rPr>
              <a:t>01  </a:t>
            </a:r>
            <a:r>
              <a:rPr sz="1250" b="1" i="0">
                <a:solidFill>
                  <a:srgbClr val="1F4E79"/>
                </a:solidFill>
                <a:latin typeface="微软雅黑"/>
                <a:ea typeface="微软雅黑"/>
              </a:rPr>
              <a:t>原厂API直接调用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3163824"/>
            <a:ext cx="3236976" cy="12801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3264408"/>
            <a:ext cx="325526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商业模式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按输入/输出Token计费，模型厂直营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特征　　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最新最强 · 单一厂商绑定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示例　　　</a:t>
            </a:r>
            <a:r>
              <a:rPr sz="900" b="0" i="1">
                <a:solidFill>
                  <a:srgbClr val="78828C"/>
                </a:solidFill>
                <a:latin typeface="微软雅黑"/>
                <a:ea typeface="微软雅黑"/>
              </a:rPr>
              <a:t>DeepSeek / Kimi / OpenAI / Anthropic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2761488"/>
            <a:ext cx="3566160" cy="148132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62272" y="2852928"/>
            <a:ext cx="32918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E07B39"/>
                </a:solidFill>
                <a:latin typeface="微软雅黑"/>
                <a:ea typeface="微软雅黑"/>
              </a:rPr>
              <a:t>02  </a:t>
            </a:r>
            <a:r>
              <a:rPr sz="1250" b="1" i="0">
                <a:solidFill>
                  <a:srgbClr val="1F4E79"/>
                </a:solidFill>
                <a:latin typeface="微软雅黑"/>
                <a:ea typeface="微软雅黑"/>
              </a:rPr>
              <a:t>云厂商MaaS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62272" y="3163824"/>
            <a:ext cx="3236976" cy="12801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62272" y="3264408"/>
            <a:ext cx="325526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商业模式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云生态绑定 + 多模型托管，订阅/按量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特征　　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算力+模型+数据闭环 · 迁移绑定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示例　　　</a:t>
            </a:r>
            <a:r>
              <a:rPr sz="900" b="0" i="1">
                <a:solidFill>
                  <a:srgbClr val="78828C"/>
                </a:solidFill>
                <a:latin typeface="微软雅黑"/>
                <a:ea typeface="微软雅黑"/>
              </a:rPr>
              <a:t>阿里云百炼 / 火山引擎 / AWS Bedrock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46719" y="2761488"/>
            <a:ext cx="3566160" cy="148132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11311" y="2852928"/>
            <a:ext cx="32918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E07B39"/>
                </a:solidFill>
                <a:latin typeface="微软雅黑"/>
                <a:ea typeface="微软雅黑"/>
              </a:rPr>
              <a:t>03  </a:t>
            </a:r>
            <a:r>
              <a:rPr sz="1250" b="1" i="0">
                <a:solidFill>
                  <a:srgbClr val="1F4E79"/>
                </a:solidFill>
                <a:latin typeface="微软雅黑"/>
                <a:ea typeface="微软雅黑"/>
              </a:rPr>
              <a:t>专业推理商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11311" y="3163824"/>
            <a:ext cx="3236976" cy="12801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11311" y="3264408"/>
            <a:ext cx="325526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商业模式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自购GPU + 优化推理栈，托管赚价差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特征　　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高吞吐低延迟 · 开源低价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示例　　　</a:t>
            </a:r>
            <a:r>
              <a:rPr sz="900" b="0" i="1">
                <a:solidFill>
                  <a:srgbClr val="78828C"/>
                </a:solidFill>
                <a:latin typeface="微软雅黑"/>
                <a:ea typeface="微软雅黑"/>
              </a:rPr>
              <a:t>Together.AI / Fireworks / 硅基流动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38247" y="4352544"/>
            <a:ext cx="3566160" cy="148132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602839" y="4443983"/>
            <a:ext cx="32918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E07B39"/>
                </a:solidFill>
                <a:latin typeface="微软雅黑"/>
                <a:ea typeface="微软雅黑"/>
              </a:rPr>
              <a:t>04  </a:t>
            </a:r>
            <a:r>
              <a:rPr sz="1250" b="1" i="0">
                <a:solidFill>
                  <a:srgbClr val="E07B39"/>
                </a:solidFill>
                <a:latin typeface="微软雅黑"/>
                <a:ea typeface="微软雅黑"/>
              </a:rPr>
              <a:t>第三方聚合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02839" y="4754880"/>
            <a:ext cx="3236976" cy="12801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02839" y="4855464"/>
            <a:ext cx="325526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商业模式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通道费——充值收5.5%（最低$0.80）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特征　　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400+模型统一路由 · 按最优价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示例　　　</a:t>
            </a:r>
            <a:r>
              <a:rPr sz="900" b="0" i="1">
                <a:solidFill>
                  <a:srgbClr val="78828C"/>
                </a:solidFill>
                <a:latin typeface="微软雅黑"/>
                <a:ea typeface="微软雅黑"/>
              </a:rPr>
              <a:t>OpenRouter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87287" y="4352544"/>
            <a:ext cx="3566160" cy="148132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51879" y="4443983"/>
            <a:ext cx="32918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E07B39"/>
                </a:solidFill>
                <a:latin typeface="微软雅黑"/>
                <a:ea typeface="微软雅黑"/>
              </a:rPr>
              <a:t>05  </a:t>
            </a:r>
            <a:r>
              <a:rPr sz="1250" b="1" i="0">
                <a:solidFill>
                  <a:srgbClr val="E07B39"/>
                </a:solidFill>
                <a:latin typeface="微软雅黑"/>
                <a:ea typeface="微软雅黑"/>
              </a:rPr>
              <a:t>私有化部署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51879" y="4754880"/>
            <a:ext cx="3236976" cy="12801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351879" y="4855464"/>
            <a:ext cx="325526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商业模式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CAPEX(购GPU) + OPEX(电/运维/人力)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特征　　　</a:t>
            </a:r>
            <a:r>
              <a:rPr sz="900" b="0" i="0">
                <a:solidFill>
                  <a:srgbClr val="333333"/>
                </a:solidFill>
                <a:latin typeface="微软雅黑"/>
                <a:ea typeface="微软雅黑"/>
              </a:rPr>
              <a:t>数据不出域 · 前期投入大</a:t>
            </a:r>
          </a:p>
          <a:p>
            <a:pPr algn="l">
              <a:lnSpc>
                <a:spcPct val="105000"/>
              </a:lnSpc>
              <a:spcBef>
                <a:spcPts val="250"/>
              </a:spcBef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示例　　　</a:t>
            </a:r>
            <a:r>
              <a:rPr sz="900" b="0" i="1">
                <a:solidFill>
                  <a:srgbClr val="78828C"/>
                </a:solidFill>
                <a:latin typeface="微软雅黑"/>
                <a:ea typeface="微软雅黑"/>
              </a:rPr>
              <a:t>政企信创 / 金融合规场景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5907024"/>
            <a:ext cx="11274552" cy="47548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/>
          <a:lstStyle/>
          <a:p>
            <a:pPr algn="l"/>
            <a:r>
              <a:rPr sz="1150" b="1" i="0">
                <a:solidFill>
                  <a:srgbClr val="FFFFFF"/>
                </a:solidFill>
                <a:latin typeface="微软雅黑"/>
                <a:ea typeface="微软雅黑"/>
              </a:rPr>
              <a:t>选型框架｜合规强→私有化 · 追新最强→原厂API · 生态一体化→云MaaS · 低价开源→推理商/聚合平台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6455664"/>
            <a:ext cx="1127455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数据核验：60%+25%口径未核实，改用Omdia(2025中国AI云)/智谱2025财报/大摩测算等公开数据；OpenRouter 5.5%充值手续费已多源证实(amnic、usagepricing等)。</a:t>
            </a:r>
          </a:p>
          <a:p>
            <a:pPr algn="l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获取准确数据：IDC/Omdia/Gartner市场报告；云厂商MaaS平台调用量披露；SemiAnalysis等订阅研究。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